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0" r:id="rId5"/>
  </p:sldMasterIdLst>
  <p:notesMasterIdLst>
    <p:notesMasterId r:id="rId112"/>
  </p:notesMasterIdLst>
  <p:sldIdLst>
    <p:sldId id="256" r:id="rId6"/>
    <p:sldId id="625" r:id="rId7"/>
    <p:sldId id="490" r:id="rId8"/>
    <p:sldId id="624" r:id="rId9"/>
    <p:sldId id="491" r:id="rId10"/>
    <p:sldId id="258" r:id="rId11"/>
    <p:sldId id="411" r:id="rId12"/>
    <p:sldId id="402" r:id="rId13"/>
    <p:sldId id="391" r:id="rId14"/>
    <p:sldId id="257" r:id="rId15"/>
    <p:sldId id="390" r:id="rId16"/>
    <p:sldId id="392" r:id="rId17"/>
    <p:sldId id="299" r:id="rId18"/>
    <p:sldId id="416" r:id="rId19"/>
    <p:sldId id="404" r:id="rId20"/>
    <p:sldId id="405" r:id="rId21"/>
    <p:sldId id="406" r:id="rId22"/>
    <p:sldId id="407" r:id="rId23"/>
    <p:sldId id="288" r:id="rId24"/>
    <p:sldId id="396" r:id="rId25"/>
    <p:sldId id="284" r:id="rId26"/>
    <p:sldId id="285" r:id="rId27"/>
    <p:sldId id="300" r:id="rId28"/>
    <p:sldId id="393" r:id="rId29"/>
    <p:sldId id="294" r:id="rId30"/>
    <p:sldId id="295" r:id="rId31"/>
    <p:sldId id="301" r:id="rId32"/>
    <p:sldId id="296" r:id="rId33"/>
    <p:sldId id="297" r:id="rId34"/>
    <p:sldId id="290" r:id="rId35"/>
    <p:sldId id="394" r:id="rId36"/>
    <p:sldId id="292" r:id="rId37"/>
    <p:sldId id="399" r:id="rId38"/>
    <p:sldId id="397" r:id="rId39"/>
    <p:sldId id="398" r:id="rId40"/>
    <p:sldId id="302" r:id="rId41"/>
    <p:sldId id="303" r:id="rId42"/>
    <p:sldId id="304" r:id="rId43"/>
    <p:sldId id="395" r:id="rId44"/>
    <p:sldId id="306" r:id="rId45"/>
    <p:sldId id="417" r:id="rId46"/>
    <p:sldId id="408" r:id="rId47"/>
    <p:sldId id="307" r:id="rId48"/>
    <p:sldId id="401" r:id="rId49"/>
    <p:sldId id="409" r:id="rId50"/>
    <p:sldId id="415" r:id="rId51"/>
    <p:sldId id="410" r:id="rId52"/>
    <p:sldId id="418" r:id="rId53"/>
    <p:sldId id="413" r:id="rId54"/>
    <p:sldId id="492" r:id="rId55"/>
    <p:sldId id="308" r:id="rId56"/>
    <p:sldId id="403" r:id="rId57"/>
    <p:sldId id="494" r:id="rId58"/>
    <p:sldId id="495" r:id="rId59"/>
    <p:sldId id="564" r:id="rId60"/>
    <p:sldId id="610" r:id="rId61"/>
    <p:sldId id="259" r:id="rId62"/>
    <p:sldId id="612" r:id="rId63"/>
    <p:sldId id="573" r:id="rId64"/>
    <p:sldId id="613" r:id="rId65"/>
    <p:sldId id="560" r:id="rId66"/>
    <p:sldId id="614" r:id="rId67"/>
    <p:sldId id="563" r:id="rId68"/>
    <p:sldId id="565" r:id="rId69"/>
    <p:sldId id="615" r:id="rId70"/>
    <p:sldId id="566" r:id="rId71"/>
    <p:sldId id="567" r:id="rId72"/>
    <p:sldId id="568" r:id="rId73"/>
    <p:sldId id="569" r:id="rId74"/>
    <p:sldId id="616" r:id="rId75"/>
    <p:sldId id="611" r:id="rId76"/>
    <p:sldId id="562" r:id="rId77"/>
    <p:sldId id="561" r:id="rId78"/>
    <p:sldId id="570" r:id="rId79"/>
    <p:sldId id="571" r:id="rId80"/>
    <p:sldId id="572" r:id="rId81"/>
    <p:sldId id="574" r:id="rId82"/>
    <p:sldId id="576" r:id="rId83"/>
    <p:sldId id="586" r:id="rId84"/>
    <p:sldId id="578" r:id="rId85"/>
    <p:sldId id="579" r:id="rId86"/>
    <p:sldId id="559" r:id="rId87"/>
    <p:sldId id="527" r:id="rId88"/>
    <p:sldId id="530" r:id="rId89"/>
    <p:sldId id="617" r:id="rId90"/>
    <p:sldId id="531" r:id="rId91"/>
    <p:sldId id="601" r:id="rId92"/>
    <p:sldId id="618" r:id="rId93"/>
    <p:sldId id="580" r:id="rId94"/>
    <p:sldId id="619" r:id="rId95"/>
    <p:sldId id="581" r:id="rId96"/>
    <p:sldId id="582" r:id="rId97"/>
    <p:sldId id="584" r:id="rId98"/>
    <p:sldId id="585" r:id="rId99"/>
    <p:sldId id="620" r:id="rId100"/>
    <p:sldId id="583" r:id="rId101"/>
    <p:sldId id="621" r:id="rId102"/>
    <p:sldId id="587" r:id="rId103"/>
    <p:sldId id="622" r:id="rId104"/>
    <p:sldId id="588" r:id="rId105"/>
    <p:sldId id="590" r:id="rId106"/>
    <p:sldId id="593" r:id="rId107"/>
    <p:sldId id="558" r:id="rId108"/>
    <p:sldId id="623" r:id="rId109"/>
    <p:sldId id="389" r:id="rId110"/>
    <p:sldId id="276" r:id="rId111"/>
  </p:sldIdLst>
  <p:sldSz cx="12192000" cy="6858000"/>
  <p:notesSz cx="6858000" cy="9144000"/>
  <p:embeddedFontLst>
    <p:embeddedFont>
      <p:font typeface="Calibri" panose="020F0502020204030204" pitchFamily="34" charset="0"/>
      <p:regular r:id="rId113"/>
      <p:bold r:id="rId114"/>
      <p:italic r:id="rId115"/>
      <p:boldItalic r:id="rId116"/>
    </p:embeddedFont>
    <p:embeddedFont>
      <p:font typeface="Open Sans" panose="020B0606030504020204" pitchFamily="34" charset="0"/>
      <p:regular r:id="rId117"/>
      <p:bold r:id="rId118"/>
      <p:italic r:id="rId119"/>
      <p:boldItalic r:id="rId1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76AED8E-6A1A-4F4D-A3B1-B3F2BA183D2C}">
          <p14:sldIdLst>
            <p14:sldId id="256"/>
            <p14:sldId id="625"/>
            <p14:sldId id="490"/>
            <p14:sldId id="624"/>
            <p14:sldId id="491"/>
          </p14:sldIdLst>
        </p14:section>
        <p14:section name="Why testing good" id="{8DFD82ED-812E-4DD6-A8EB-8B85387B9FFD}">
          <p14:sldIdLst>
            <p14:sldId id="258"/>
            <p14:sldId id="411"/>
            <p14:sldId id="402"/>
            <p14:sldId id="391"/>
            <p14:sldId id="257"/>
          </p14:sldIdLst>
        </p14:section>
        <p14:section name="WTG: All Developer code is excellent" id="{573AEEEF-92AB-4EE6-963F-8EA909559191}">
          <p14:sldIdLst>
            <p14:sldId id="390"/>
            <p14:sldId id="392"/>
            <p14:sldId id="299"/>
            <p14:sldId id="416"/>
            <p14:sldId id="404"/>
            <p14:sldId id="405"/>
            <p14:sldId id="406"/>
            <p14:sldId id="407"/>
            <p14:sldId id="288"/>
            <p14:sldId id="396"/>
            <p14:sldId id="284"/>
            <p14:sldId id="285"/>
          </p14:sldIdLst>
        </p14:section>
        <p14:section name="WTG: Developers never write bugs" id="{44822E4E-63AB-41AA-9521-9A98C4A3D557}">
          <p14:sldIdLst>
            <p14:sldId id="300"/>
            <p14:sldId id="393"/>
            <p14:sldId id="294"/>
            <p14:sldId id="295"/>
            <p14:sldId id="301"/>
            <p14:sldId id="296"/>
            <p14:sldId id="297"/>
          </p14:sldIdLst>
        </p14:section>
        <p14:section name="WTG: Software always works together" id="{275A3835-E49A-4D2C-B55C-9A0EB1050316}">
          <p14:sldIdLst>
            <p14:sldId id="290"/>
            <p14:sldId id="394"/>
            <p14:sldId id="292"/>
            <p14:sldId id="399"/>
            <p14:sldId id="397"/>
            <p14:sldId id="398"/>
            <p14:sldId id="302"/>
            <p14:sldId id="303"/>
          </p14:sldIdLst>
        </p14:section>
        <p14:section name="WTG: Applications never get old" id="{806AFBE6-9B99-4E26-B801-C1999C410A19}">
          <p14:sldIdLst>
            <p14:sldId id="304"/>
            <p14:sldId id="395"/>
            <p14:sldId id="306"/>
            <p14:sldId id="417"/>
            <p14:sldId id="408"/>
            <p14:sldId id="307"/>
            <p14:sldId id="401"/>
            <p14:sldId id="409"/>
            <p14:sldId id="415"/>
            <p14:sldId id="410"/>
            <p14:sldId id="418"/>
            <p14:sldId id="413"/>
            <p14:sldId id="492"/>
            <p14:sldId id="308"/>
          </p14:sldIdLst>
        </p14:section>
        <p14:section name="Part 1: end" id="{48C3C1DA-B0F0-489B-827F-643B217CE1A5}">
          <p14:sldIdLst>
            <p14:sldId id="403"/>
          </p14:sldIdLst>
        </p14:section>
        <p14:section name="Part 2" id="{3E3BF351-D5B3-4F4D-B350-4415564274E4}">
          <p14:sldIdLst>
            <p14:sldId id="494"/>
            <p14:sldId id="495"/>
            <p14:sldId id="564"/>
          </p14:sldIdLst>
        </p14:section>
        <p14:section name="MSP: Depedencies" id="{A31A2973-FED0-4E15-9F8D-F5C477B85D74}">
          <p14:sldIdLst>
            <p14:sldId id="610"/>
            <p14:sldId id="259"/>
            <p14:sldId id="612"/>
            <p14:sldId id="573"/>
            <p14:sldId id="613"/>
            <p14:sldId id="560"/>
            <p14:sldId id="614"/>
            <p14:sldId id="563"/>
            <p14:sldId id="565"/>
            <p14:sldId id="615"/>
            <p14:sldId id="566"/>
            <p14:sldId id="567"/>
            <p14:sldId id="568"/>
            <p14:sldId id="569"/>
            <p14:sldId id="616"/>
            <p14:sldId id="611"/>
            <p14:sldId id="562"/>
            <p14:sldId id="561"/>
            <p14:sldId id="570"/>
            <p14:sldId id="571"/>
          </p14:sldIdLst>
        </p14:section>
        <p14:section name="MSP: User Code" id="{98CB2F6E-39ED-446F-8422-E894017596D3}">
          <p14:sldIdLst>
            <p14:sldId id="572"/>
            <p14:sldId id="574"/>
            <p14:sldId id="576"/>
            <p14:sldId id="586"/>
            <p14:sldId id="578"/>
            <p14:sldId id="579"/>
            <p14:sldId id="559"/>
          </p14:sldIdLst>
        </p14:section>
        <p14:section name="MSS: Solutions" id="{FEE80A72-C85D-41B4-8A2B-38B048469EE7}">
          <p14:sldIdLst>
            <p14:sldId id="527"/>
            <p14:sldId id="530"/>
            <p14:sldId id="617"/>
            <p14:sldId id="531"/>
            <p14:sldId id="601"/>
            <p14:sldId id="618"/>
            <p14:sldId id="580"/>
            <p14:sldId id="619"/>
            <p14:sldId id="581"/>
            <p14:sldId id="582"/>
            <p14:sldId id="584"/>
          </p14:sldIdLst>
        </p14:section>
        <p14:section name="Usre Code" id="{AE74997B-FA5D-4C37-BA5E-5156855BDEF4}">
          <p14:sldIdLst>
            <p14:sldId id="585"/>
            <p14:sldId id="620"/>
            <p14:sldId id="583"/>
            <p14:sldId id="621"/>
            <p14:sldId id="587"/>
            <p14:sldId id="622"/>
            <p14:sldId id="588"/>
            <p14:sldId id="590"/>
            <p14:sldId id="593"/>
          </p14:sldIdLst>
        </p14:section>
        <p14:section name="Conclusions" id="{834BD5EE-E261-4299-8BEA-5ECF4CCA85BB}">
          <p14:sldIdLst>
            <p14:sldId id="558"/>
            <p14:sldId id="623"/>
            <p14:sldId id="38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21" roundtripDataSignature="AMtx7mj0iG0f13uNPWsFdVdE6BVyD3dq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A3953-E974-49B9-8999-541E69B6FA01}" v="9" dt="2021-11-22T07:09:20.800"/>
    <p1510:client id="{66D390F8-1C52-060B-C87E-CB0519F0BC9D}" v="5" dt="2021-11-22T06:42:41.307"/>
    <p1510:client id="{7CAF9ACC-6B92-8171-D770-3B9985A1C008}" v="1" dt="2021-11-21T18:51:52.730"/>
  </p1510:revLst>
</p1510:revInfo>
</file>

<file path=ppt/tableStyles.xml><?xml version="1.0" encoding="utf-8"?>
<a:tblStyleLst xmlns:a="http://schemas.openxmlformats.org/drawingml/2006/main" def="{A1DC99BB-7DFB-4D21-88AD-20D8CA1BE4D2}">
  <a:tblStyle styleId="{A1DC99BB-7DFB-4D21-88AD-20D8CA1BE4D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2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font" Target="fonts/font5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theme" Target="theme/theme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font" Target="fonts/font8.fntdata"/><Relationship Id="rId125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font" Target="fonts/font3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customschemas.google.com/relationships/presentationmetadata" Target="meta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4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8408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9831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8528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6787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163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57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3288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46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2592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495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5176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9236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2246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1112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2921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6045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7516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2420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2332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8534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46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5085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9870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034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0485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2589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3226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0387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8752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3239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748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201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2739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1356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9627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53116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783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05325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3962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591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14769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5057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66661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7993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85726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067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74112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Google Shape;3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742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66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2813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361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3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54589" y="1066296"/>
            <a:ext cx="6626822" cy="601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1_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A picture containing peop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14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ople&#10;&#10;Description automatically generated">
            <a:extLst>
              <a:ext uri="{FF2B5EF4-FFF2-40B4-BE49-F238E27FC236}">
                <a16:creationId xmlns:a16="http://schemas.microsoft.com/office/drawing/2014/main" id="{17138E51-4580-FF46-88EA-32D275CDD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879" b="3569"/>
          <a:stretch/>
        </p:blipFill>
        <p:spPr>
          <a:xfrm>
            <a:off x="0" y="0"/>
            <a:ext cx="8183418" cy="6613236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55C6D3C-EDB9-0849-B2F3-0C0C00871B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tx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defRPr>
            </a:lvl1pPr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5ACE6C-0AC9-BC46-9D8D-5614516328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4017" y="438585"/>
            <a:ext cx="2508447" cy="2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A picture containing peop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 descr="A picture containing yellow, man, black, sitt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1200150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 descr="A picture containing person, yellow, man, ho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6354776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1" name="Google Shape;8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491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1" descr="A picture containing photo, train, yellow, bla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54776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5" name="Google Shape;8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491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2" descr="A picture containing man, computer, laptop, woma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9" name="Google Shape;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3" descr="A picture containing woman, drawing, ma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3" name="Google Shape;9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 descr="A picture containing drawing, man, umbrella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7" name="Google Shape;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 descr="A picture containing object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062"/>
          <a:stretch/>
        </p:blipFill>
        <p:spPr>
          <a:xfrm>
            <a:off x="0" y="0"/>
            <a:ext cx="12192000" cy="678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34" y="6111102"/>
            <a:ext cx="2508447" cy="29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558434" y="2659151"/>
            <a:ext cx="5292191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3" name="Google Shape;2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24" name="Google Shape;2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6111102"/>
            <a:ext cx="2508447" cy="29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558434" y="2659151"/>
            <a:ext cx="5292191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8" name="Google Shape;2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5" name="Google Shape;3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6" name="Google Shape;3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7" name="Google Shape;3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0" name="Google Shape;4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1" name="Google Shape;4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0"/>
            <a:ext cx="12192000" cy="6373091"/>
          </a:xfrm>
          <a:prstGeom prst="rect">
            <a:avLst/>
          </a:prstGeom>
          <a:gradFill>
            <a:gsLst>
              <a:gs pos="0">
                <a:srgbClr val="F5F7FC"/>
              </a:gs>
              <a:gs pos="100000">
                <a:srgbClr val="F2F2F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Google Shape;7;p12" descr="A picture containing objec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58350" y="463080"/>
            <a:ext cx="2019300" cy="23605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8fbgcp/unit_tests_ha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0GypdsJulKE?feature=oembed" TargetMode="External"/><Relationship Id="rId5" Type="http://schemas.openxmlformats.org/officeDocument/2006/relationships/image" Target="../media/image26.jpeg"/><Relationship Id="rId4" Type="http://schemas.openxmlformats.org/officeDocument/2006/relationships/hyperlink" Target="https://www.youtube.com/watch?v=0GypdsJulK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Mars_Climate_Orbite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reenkeeper.io/introduction-to-semver-d272990c44f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nyk.io/blog/a-post-mortem-of-the-malicious-event-stream-backdoor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mgflip.com/i/5v8jfw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blog/a-post-mortem-of-the-malicious-event-stream-backdoor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2022/03/21/1047489/activists-are-targeting-russians-with-open-source-protestware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xkcd.com/2166/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bill_of_materials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mmon_Vulnerabilities_and_Exposures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/detail/CVE-2021-44832" TargetMode="External"/><Relationship Id="rId2" Type="http://schemas.openxmlformats.org/officeDocument/2006/relationships/hyperlink" Target="https://en.wikipedia.org/wiki/Zero-day_(computing)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xkcd.com/2176/" TargetMode="Externa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blog/a-post-mortem-of-the-malicious-event-stream-backdoor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natype.com/resources/vulnerability-timeline" TargetMode="Externa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top25/archive/2021/2021_cwe_top25.html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798.html" TargetMode="Externa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xkcd.com/327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89.html" TargetMode="Externa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" descr="A picture containing building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7BB2F-B358-4B70-B66B-11A92143B034}"/>
              </a:ext>
            </a:extLst>
          </p:cNvPr>
          <p:cNvSpPr txBox="1"/>
          <p:nvPr/>
        </p:nvSpPr>
        <p:spPr>
          <a:xfrm>
            <a:off x="411585" y="258901"/>
            <a:ext cx="6072188" cy="86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GB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Sky Talk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6CDD1-3E43-443A-9861-2046AF17A13C}"/>
              </a:ext>
            </a:extLst>
          </p:cNvPr>
          <p:cNvSpPr txBox="1"/>
          <p:nvPr/>
        </p:nvSpPr>
        <p:spPr>
          <a:xfrm>
            <a:off x="411585" y="4948662"/>
            <a:ext cx="6072188" cy="156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Anthony McKale </a:t>
            </a:r>
          </a:p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Principal Software Engineer</a:t>
            </a:r>
          </a:p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06/04/2022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3506C-7DB5-45FE-9D73-6EFA3FF86838}"/>
              </a:ext>
            </a:extLst>
          </p:cNvPr>
          <p:cNvSpPr txBox="1"/>
          <p:nvPr/>
        </p:nvSpPr>
        <p:spPr>
          <a:xfrm>
            <a:off x="411584" y="2282868"/>
            <a:ext cx="9627361" cy="151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“Better, </a:t>
            </a:r>
            <a:r>
              <a:rPr lang="en-GB" sz="4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Faster,</a:t>
            </a: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4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Cheaper</a:t>
            </a: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>
              <a:lnSpc>
                <a:spcPts val="6000"/>
              </a:lnSpc>
            </a:pPr>
            <a:r>
              <a:rPr lang="en-GB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why good testing: is good security; is good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sz="4800" dirty="0"/>
              <a:t>Agenda</a:t>
            </a:r>
            <a:r>
              <a:rPr lang="en-GB" sz="4800" dirty="0">
                <a:sym typeface="Open Sans"/>
              </a:rPr>
              <a:t> : is testing pointless ?</a:t>
            </a:r>
          </a:p>
          <a:p>
            <a:pPr marL="0" lvl="0" indent="0">
              <a:spcBef>
                <a:spcPts val="0"/>
              </a:spcBef>
            </a:pPr>
            <a:endParaRPr lang="en-GB" sz="4800" dirty="0">
              <a:sym typeface="Open Sans"/>
            </a:endParaRPr>
          </a:p>
          <a:p>
            <a:pPr marL="0" lvl="0" indent="0">
              <a:spcBef>
                <a:spcPts val="0"/>
              </a:spcBef>
            </a:pPr>
            <a:r>
              <a:rPr lang="en-GB" sz="4800" dirty="0">
                <a:sym typeface="Open Sans"/>
              </a:rPr>
              <a:t>Known Developer facts:</a:t>
            </a:r>
            <a:endParaRPr sz="2000"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LINTING : 		</a:t>
            </a:r>
            <a:r>
              <a:rPr lang="en-GB" sz="2800" b="0" dirty="0"/>
              <a:t>All code is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C00000"/>
                </a:solidFill>
              </a:rPr>
              <a:t>excellent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UNIT TESTING: 	</a:t>
            </a:r>
            <a:r>
              <a:rPr lang="en-GB" sz="2800" b="0" dirty="0"/>
              <a:t>Developers </a:t>
            </a:r>
            <a:r>
              <a:rPr lang="en-GB" sz="2800" dirty="0">
                <a:solidFill>
                  <a:srgbClr val="C00000"/>
                </a:solidFill>
              </a:rPr>
              <a:t>never</a:t>
            </a:r>
            <a:r>
              <a:rPr lang="en-GB" sz="2800" dirty="0"/>
              <a:t> </a:t>
            </a:r>
            <a:r>
              <a:rPr lang="en-GB" sz="2800" b="0" dirty="0"/>
              <a:t>write bugs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INTER. TESTING: 	</a:t>
            </a:r>
            <a:r>
              <a:rPr lang="en-GB" sz="2800" b="0" dirty="0"/>
              <a:t>Software </a:t>
            </a:r>
            <a:r>
              <a:rPr lang="en-GB" sz="2800" dirty="0">
                <a:solidFill>
                  <a:srgbClr val="C00000"/>
                </a:solidFill>
              </a:rPr>
              <a:t>always</a:t>
            </a:r>
            <a:r>
              <a:rPr lang="en-GB" sz="2800" b="0" dirty="0"/>
              <a:t> works together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SCA TESTING: 	</a:t>
            </a:r>
            <a:r>
              <a:rPr lang="en-GB" sz="2800" b="0" dirty="0"/>
              <a:t>Applications do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C00000"/>
                </a:solidFill>
              </a:rPr>
              <a:t>not</a:t>
            </a:r>
            <a:r>
              <a:rPr lang="en-GB" sz="2800" dirty="0"/>
              <a:t> </a:t>
            </a:r>
            <a:r>
              <a:rPr lang="en-GB" sz="2800" b="0" dirty="0"/>
              <a:t>grow old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Insecure library configuration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Libraries can be configured in many ways, and SAST* tooling can detected obvious anti-patterns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Such as:</a:t>
            </a:r>
          </a:p>
          <a:p>
            <a:pPr>
              <a:buFontTx/>
              <a:buChar char="-"/>
            </a:pPr>
            <a:r>
              <a:rPr lang="en-GB" sz="2000" dirty="0"/>
              <a:t>Turning off HTTPS security</a:t>
            </a:r>
          </a:p>
          <a:p>
            <a:pPr>
              <a:buFontTx/>
              <a:buChar char="-"/>
            </a:pPr>
            <a:r>
              <a:rPr lang="en-GB" sz="2000" dirty="0"/>
              <a:t>Enabling insecure signature algorithms</a:t>
            </a:r>
            <a:br>
              <a:rPr lang="en-GB" sz="2000" dirty="0"/>
            </a:br>
            <a:r>
              <a:rPr lang="en-GB" sz="2000" i="1" dirty="0"/>
              <a:t>most famously the JWT “none” encryption</a:t>
            </a:r>
          </a:p>
          <a:p>
            <a:pPr>
              <a:buFontTx/>
              <a:buChar char="-"/>
            </a:pPr>
            <a:r>
              <a:rPr lang="en-GB" sz="2000" dirty="0"/>
              <a:t>Using insecure or broken encryption</a:t>
            </a:r>
            <a:br>
              <a:rPr lang="en-GB" sz="2000" dirty="0"/>
            </a:br>
            <a:r>
              <a:rPr lang="en-GB" sz="2000" i="1" dirty="0"/>
              <a:t>aka SHA-1 or the like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Warning though, same as before, code is complex, and these tools aren’t perfect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000" i="1" dirty="0"/>
              <a:t>* Static application security testing tools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006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User Code Solutions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8E8DF2FD-E3C6-41EC-A6AD-08FBF7A62B52}"/>
              </a:ext>
            </a:extLst>
          </p:cNvPr>
          <p:cNvGraphicFramePr>
            <a:graphicFrameLocks noGrp="1"/>
          </p:cNvGraphicFramePr>
          <p:nvPr/>
        </p:nvGraphicFramePr>
        <p:xfrm>
          <a:off x="1427993" y="18942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87817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69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5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Passwords hardcoded in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Password 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Lack of normalisation of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special character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7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library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93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9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Full Problem / Solution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8E8DF2FD-E3C6-41EC-A6AD-08FBF7A62B52}"/>
              </a:ext>
            </a:extLst>
          </p:cNvPr>
          <p:cNvGraphicFramePr>
            <a:graphicFrameLocks noGrp="1"/>
          </p:cNvGraphicFramePr>
          <p:nvPr/>
        </p:nvGraphicFramePr>
        <p:xfrm>
          <a:off x="1427993" y="1894266"/>
          <a:ext cx="8128000" cy="273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87817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69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5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Lack of software inventory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SBOM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24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Licensing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License check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2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flaws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Dependency supply chain attacks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SCA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06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Passwords hardcoded in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Password 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Lack of normalisation of inputs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special character 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library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5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05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35738" cy="1325563"/>
          </a:xfrm>
        </p:spPr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Questions: Security Problems and Solutions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 to secure your software you just need to use:</a:t>
            </a:r>
          </a:p>
          <a:p>
            <a:pPr>
              <a:buFontTx/>
              <a:buChar char="-"/>
            </a:pPr>
            <a:r>
              <a:rPr lang="en-GB" dirty="0"/>
              <a:t>SBOM tooling</a:t>
            </a:r>
          </a:p>
          <a:p>
            <a:pPr>
              <a:buFontTx/>
              <a:buChar char="-"/>
            </a:pPr>
            <a:r>
              <a:rPr lang="en-GB" dirty="0"/>
              <a:t>License checking tooling</a:t>
            </a:r>
          </a:p>
          <a:p>
            <a:pPr>
              <a:buFontTx/>
              <a:buChar char="-"/>
            </a:pPr>
            <a:r>
              <a:rPr lang="en-GB" dirty="0"/>
              <a:t>SCA tooling</a:t>
            </a:r>
          </a:p>
          <a:p>
            <a:pPr>
              <a:buFontTx/>
              <a:buChar char="-"/>
            </a:pPr>
            <a:r>
              <a:rPr lang="en-GB" dirty="0"/>
              <a:t>Password SAST tooling</a:t>
            </a:r>
          </a:p>
          <a:p>
            <a:pPr>
              <a:buFontTx/>
              <a:buChar char="-"/>
            </a:pPr>
            <a:r>
              <a:rPr lang="en-GB" dirty="0"/>
              <a:t>SAST tooling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every language you use… easy right 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that’s why </a:t>
            </a:r>
            <a:r>
              <a:rPr lang="en-GB" b="1" i="1" dirty="0"/>
              <a:t>Heimdall, </a:t>
            </a:r>
            <a:r>
              <a:rPr lang="en-GB" sz="2800" dirty="0"/>
              <a:t>Questions 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2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67305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So, I think we can agree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Lint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Unit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SCA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Tools”,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SAST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Tools” are good for test pipelines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Questions: is testing good ?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73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I’ve been Anthony </a:t>
            </a:r>
            <a:r>
              <a:rPr lang="en-GB" sz="2800" i="1" dirty="0"/>
              <a:t>“Zapper”</a:t>
            </a:r>
            <a:r>
              <a:rPr lang="en-GB" sz="2800" dirty="0"/>
              <a:t> M</a:t>
            </a:r>
            <a:r>
              <a:rPr lang="en-GB" sz="2800" baseline="30000" dirty="0"/>
              <a:t>c</a:t>
            </a:r>
            <a:r>
              <a:rPr lang="en-GB" sz="2800" dirty="0"/>
              <a:t>Kale</a:t>
            </a:r>
            <a:br>
              <a:rPr lang="en-GB" sz="2800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Hopefully I’ve </a:t>
            </a:r>
            <a:r>
              <a:rPr lang="en-GB" sz="2800" dirty="0"/>
              <a:t>Educated, Informed, and even Entertained</a:t>
            </a:r>
            <a:br>
              <a:rPr lang="en-GB" sz="2800" dirty="0"/>
            </a:br>
            <a:br>
              <a:rPr lang="en-GB" sz="2800" dirty="0"/>
            </a:br>
            <a:r>
              <a:rPr lang="en-GB" sz="2800" b="1" dirty="0"/>
              <a:t>Good</a:t>
            </a:r>
            <a:r>
              <a:rPr lang="en-GB" sz="2800" dirty="0"/>
              <a:t> Testing is </a:t>
            </a:r>
            <a:r>
              <a:rPr lang="en-GB" sz="2800" b="1" dirty="0"/>
              <a:t>Good</a:t>
            </a:r>
            <a:r>
              <a:rPr lang="en-GB" sz="2800" dirty="0"/>
              <a:t> Security is </a:t>
            </a:r>
            <a:r>
              <a:rPr lang="en-GB" sz="2800" b="1" dirty="0"/>
              <a:t>Good</a:t>
            </a:r>
            <a:r>
              <a:rPr lang="en-GB" sz="2800" dirty="0"/>
              <a:t> software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227;g99d0dd0f54_0_0">
            <a:extLst>
              <a:ext uri="{FF2B5EF4-FFF2-40B4-BE49-F238E27FC236}">
                <a16:creationId xmlns:a16="http://schemas.microsoft.com/office/drawing/2014/main" id="{32B84BC2-8887-44B7-B89A-77DA4EB0B7DE}"/>
              </a:ext>
            </a:extLst>
          </p:cNvPr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Questions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8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1" descr="A picture containing building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1"/>
          <p:cNvSpPr txBox="1"/>
          <p:nvPr/>
        </p:nvSpPr>
        <p:spPr>
          <a:xfrm>
            <a:off x="1921603" y="2854703"/>
            <a:ext cx="60721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6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Thank you 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4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we can agree, developers: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create good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clean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code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understand</a:t>
            </a: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their languages perfectly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kumimoji="0" lang="en-GB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is a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easy</a:t>
            </a:r>
            <a:endParaRPr kumimoji="0" lang="en-GB" sz="3600" b="1" i="0" u="none" strike="noStrike" kern="0" cap="none" spc="0" normalizeH="0" baseline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879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Linting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is hence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linter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: a tool designed to hurt your feelings, when code is executing fine</a:t>
            </a: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malformed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33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“Audience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Participation” :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 easy 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9A415D-5033-4A42-A64F-3086DAA013BC}"/>
              </a:ext>
            </a:extLst>
          </p:cNvPr>
          <p:cNvSpPr/>
          <p:nvPr/>
        </p:nvSpPr>
        <p:spPr>
          <a:xfrm>
            <a:off x="922295" y="2605399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8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28"/>
          <a:stretch/>
        </p:blipFill>
        <p:spPr>
          <a:xfrm>
            <a:off x="0" y="2769749"/>
            <a:ext cx="11935705" cy="1046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E2F7E-79C0-4C24-8535-E528ED3B4DA3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6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548"/>
          <a:stretch/>
        </p:blipFill>
        <p:spPr>
          <a:xfrm>
            <a:off x="0" y="2769749"/>
            <a:ext cx="11935705" cy="17634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162515-6E92-4ED7-B20E-901C81A214AE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7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39"/>
          <a:stretch/>
        </p:blipFill>
        <p:spPr>
          <a:xfrm>
            <a:off x="0" y="2769749"/>
            <a:ext cx="11935705" cy="2380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D2FECF-E5CB-4D9F-9332-396F516634C2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940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22"/>
          <a:stretch/>
        </p:blipFill>
        <p:spPr>
          <a:xfrm>
            <a:off x="0" y="2769749"/>
            <a:ext cx="11935705" cy="3099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693A4E-A057-4A41-A1F0-063D97244E32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681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9749"/>
            <a:ext cx="11935705" cy="38799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FF71B7-F6CD-4611-BE09-6CD4E2BFC29D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12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878218" y="303660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Obviously, the winner is :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D7D22-9288-4367-B5B1-A77B6ACA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45" y="3971121"/>
            <a:ext cx="7991475" cy="819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47B3C-149F-44DB-9153-F87BE9CC34AC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13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07617-3F56-41F0-8E5F-79A9ADC6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997" y="1066800"/>
            <a:ext cx="7620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55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WAT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08D37-842B-4BF4-AC59-8062C82E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4" y="2685745"/>
            <a:ext cx="10744916" cy="38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 making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code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boring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with linting isn’t such a bad idea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Boring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= Easy to read / Predicable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81DC8-4375-429B-A8E0-89DA0444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8" y="4502961"/>
            <a:ext cx="11490164" cy="31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03857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“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Linting” is ok 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422742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Linted code looks excellent</a:t>
            </a:r>
            <a:endParaRPr lang="en-GB" dirty="0"/>
          </a:p>
        </p:txBody>
      </p:sp>
      <p:sp>
        <p:nvSpPr>
          <p:cNvPr id="5" name="Google Shape;227;g99d0dd0f54_0_0">
            <a:extLst>
              <a:ext uri="{FF2B5EF4-FFF2-40B4-BE49-F238E27FC236}">
                <a16:creationId xmlns:a16="http://schemas.microsoft.com/office/drawing/2014/main" id="{CA3671D8-8B3B-437A-A858-215A6460225C}"/>
              </a:ext>
            </a:extLst>
          </p:cNvPr>
          <p:cNvSpPr txBox="1"/>
          <p:nvPr/>
        </p:nvSpPr>
        <p:spPr>
          <a:xfrm>
            <a:off x="592244" y="283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sng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808000"/>
              </a:highlight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596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we can agree, developers: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write bugs 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understand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their code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can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55429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5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hence Unit 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Testing is pointless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1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https://www.reddit.com/r/ProgrammerHumor/comments/8fbgcp/unit_tests_ha/</a:t>
            </a:r>
            <a:r>
              <a:rPr lang="en-GB" sz="1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382179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1028" name="Picture 4" descr="r/ProgrammerHumor - YOUR PIPELINE CAN'T FAIL IF YOU DON'T HAVE ANY TESTS">
            <a:extLst>
              <a:ext uri="{FF2B5EF4-FFF2-40B4-BE49-F238E27FC236}">
                <a16:creationId xmlns:a16="http://schemas.microsoft.com/office/drawing/2014/main" id="{96F344E7-2BD3-4FAC-A9C3-7EB33B3D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74" y="2496205"/>
            <a:ext cx="3273517" cy="32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601283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You do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ever need to test this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This works for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inputs,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the time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355986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5CA35-E897-4C3C-936E-8B25E5CB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36" y="3936823"/>
            <a:ext cx="6346531" cy="239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1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Unit Testing that this code is perfect</a:t>
            </a:r>
            <a:b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</a:b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(2 + 2 = 4) and (0.1 + 0.2 = 0.3)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22378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853BC-70F6-4B8D-BFF7-4A692661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44" y="3156626"/>
            <a:ext cx="9222965" cy="34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WAT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355986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8103F3-67B4-4C69-AC81-4A623E15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2" y="2743044"/>
            <a:ext cx="9849255" cy="41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isn’t good at counting decimal fractions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Details for the interested :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389037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45FB3-53D5-4801-9611-3617A7EA6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83" y="3965292"/>
            <a:ext cx="10412095" cy="27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25317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 “Unit Tests” are good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1011615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Tested code has less bugs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03677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07617-3F56-41F0-8E5F-79A9ADC6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997" y="1066800"/>
            <a:ext cx="7620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C2F91444-8C6D-433A-9105-9F2ED704156F}"/>
              </a:ext>
            </a:extLst>
          </p:cNvPr>
          <p:cNvSpPr/>
          <p:nvPr/>
        </p:nvSpPr>
        <p:spPr>
          <a:xfrm>
            <a:off x="491371" y="5774221"/>
            <a:ext cx="1096415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We only built good things, so it’s expensive or slow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7774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53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we can agree, software has: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Good input sanitisation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Common </a:t>
            </a:r>
            <a:r>
              <a:rPr kumimoji="0" lang="en-GB" sz="3600" b="0" i="0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/o metric units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Same time zones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Only idiots would spend years building systems that didn’t work together…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02801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6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hence Integration 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Testing is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2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https://www.youtube.com/watch?v=0GypdsJulKE</a:t>
            </a:r>
            <a:r>
              <a:rPr lang="en-GB" sz="2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603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2" name="Online Media 1" title="Unit Test vs Integration Test">
            <a:hlinkClick r:id="" action="ppaction://media"/>
            <a:extLst>
              <a:ext uri="{FF2B5EF4-FFF2-40B4-BE49-F238E27FC236}">
                <a16:creationId xmlns:a16="http://schemas.microsoft.com/office/drawing/2014/main" id="{F38B0E7D-B4C7-4352-BF85-6469D8B7CB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97883" y="2212557"/>
            <a:ext cx="7531717" cy="42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4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790178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8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‘98</a:t>
            </a: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A (Onboard ECU): 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Asked for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newtons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 thrusters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785513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B (Ground Control Computer):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Gave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pounds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 for thrusters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 happened next ?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A: 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Input is in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newtons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B: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Output is in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pounds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82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4" y="1523484"/>
            <a:ext cx="818569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 $327 million Rocket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blewup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So… NASA blow up the odd spaceship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 integration testing could of helped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111868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sz="4000" dirty="0"/>
          </a:p>
        </p:txBody>
      </p:sp>
      <p:pic>
        <p:nvPicPr>
          <p:cNvPr id="4" name="Picture 2" descr="Rocket during launch">
            <a:extLst>
              <a:ext uri="{FF2B5EF4-FFF2-40B4-BE49-F238E27FC236}">
                <a16:creationId xmlns:a16="http://schemas.microsoft.com/office/drawing/2014/main" id="{C83803A4-502F-4E35-A895-55176782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472" y="1422525"/>
            <a:ext cx="3135643" cy="475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143E3F-34C5-431F-B7A1-99E5878876B0}"/>
              </a:ext>
            </a:extLst>
          </p:cNvPr>
          <p:cNvSpPr txBox="1"/>
          <p:nvPr/>
        </p:nvSpPr>
        <p:spPr>
          <a:xfrm>
            <a:off x="592244" y="5780782"/>
            <a:ext cx="102026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>
                <a:hlinkClick r:id="rId4"/>
              </a:rPr>
              <a:t>https://en.wikipedia.org/wiki/Mars_Climate_Orbiter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4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77569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maybe “Integration Tests” are useful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4797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Software needs field testing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8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 think we can agree,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software: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does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age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i="1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updates carry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risk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-GB" sz="28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Semantic Versioned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1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SCA (</a:t>
            </a:r>
            <a:r>
              <a:rPr kumimoji="0" lang="en-GB" sz="36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Software Component Analysis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)* is hence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24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adv. security (many)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eze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(many)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npm_audit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(node)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dependency_check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(java) / safety (python) ….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603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C4542D37-EE4C-4EBF-A991-04F5442A797F}"/>
              </a:ext>
            </a:extLst>
          </p:cNvPr>
          <p:cNvSpPr/>
          <p:nvPr/>
        </p:nvSpPr>
        <p:spPr>
          <a:xfrm>
            <a:off x="592244" y="15399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Talk Questions: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What testing makes code more reliable ? (aka better)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24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 testing makes code more secure ? (aka better)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8634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Software doesn’t age, once deployed you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issues</a:t>
            </a:r>
            <a:endParaRPr lang="en-GB" sz="3600" dirty="0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8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Software doesn’t age, once deployed you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issues …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endParaRPr lang="en-GB" sz="3600" dirty="0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BB832-9ED9-4263-8125-ED794CAB9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85" y="2751720"/>
            <a:ext cx="87249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94128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Semantic Versioning Primer</a:t>
            </a:r>
          </a:p>
          <a:p>
            <a:pPr lvl="0">
              <a:buSzPts val="1500"/>
              <a:defRPr/>
            </a:pPr>
            <a:r>
              <a:rPr lang="en-GB" sz="18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GB" sz="2000" dirty="0"/>
              <a:t>Given a version number MAJOR.MINOR.PATCH</a:t>
            </a:r>
            <a:endParaRPr lang="en-GB" sz="48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1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https://blog.greenkeeper.io/introduction-to-semver-d272990c44f2</a:t>
            </a:r>
            <a:r>
              <a:rPr lang="en-GB" sz="1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44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ntroduction to SemVer. Why does software have version numbers… | by Irina  Gebauer | Greenkeeper Blog">
            <a:extLst>
              <a:ext uri="{FF2B5EF4-FFF2-40B4-BE49-F238E27FC236}">
                <a16:creationId xmlns:a16="http://schemas.microsoft.com/office/drawing/2014/main" id="{5C42A5EE-21DE-47D8-A120-0AD601D47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4" r="-1384" b="10999"/>
          <a:stretch/>
        </p:blipFill>
        <p:spPr bwMode="auto">
          <a:xfrm>
            <a:off x="1716004" y="2957459"/>
            <a:ext cx="6693763" cy="26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31205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Semantic versioning makes updating dependencies risk free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41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65665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Semantic versioning makes updating dependencies risk free</a:t>
            </a:r>
          </a:p>
          <a:p>
            <a:pPr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Supply-chain attacks take over repos, and upload compromised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trivial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versions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45BB9-DDC5-4C49-9EE7-30D5F7A56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7" y="4417788"/>
            <a:ext cx="5720813" cy="51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5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21863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Supply-chain attacks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Library can attack the user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(run time)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Library can attack the CI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(install / build time)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npm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] dependencies trees run deep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1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5188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they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non-safe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sub-dependencies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96AE0-94C9-48BD-8EDF-7C94579B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7" y="2804142"/>
            <a:ext cx="6143635" cy="3650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831542" y="65502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https://snyk.io/blog/a-post-mortem-of-the-malicious-event-stream-backdoor/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30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5188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they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non-safe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sub-dependencies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726333" y="64740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https://imgflip.com/i/5v8jfw</a:t>
            </a:r>
            <a:r>
              <a:rPr lang="en-GB" dirty="0"/>
              <a:t> 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07823EA-4490-45E9-9735-D7553F869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32" y="2833688"/>
            <a:ext cx="4702917" cy="3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46 days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of Event Stream exploitation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831542" y="65502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https://snyk.io/blog/a-post-mortem-of-the-malicious-event-stream-backdoor/</a:t>
            </a:r>
            <a:r>
              <a:rPr lang="en-GB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40FF2E-DDA3-4A18-BE77-B42FE2D27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42" y="2353607"/>
            <a:ext cx="6991164" cy="40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0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- Why testing good </a:t>
            </a:r>
            <a:r>
              <a:rPr kumimoji="0" lang="en-GB" sz="3600" b="0" i="1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(10 mins) </a:t>
            </a:r>
            <a:br>
              <a:rPr kumimoji="0" lang="en-GB" sz="3600" b="0" i="1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</a:br>
            <a:r>
              <a:rPr kumimoji="0" lang="en-GB" sz="3600" b="0" i="1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HOMOUR WARNING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2000" b="1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2000" b="1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- Modern Security </a:t>
            </a:r>
            <a:r>
              <a:rPr lang="en-GB" sz="360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Testing </a:t>
            </a:r>
            <a:r>
              <a:rPr lang="en-GB" sz="3600" i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10 mins)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- Questions ? 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658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27686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Hot </a:t>
            </a:r>
            <a:r>
              <a:rPr lang="en-GB" sz="3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off the press, is opensource safe anymore ? </a:t>
            </a:r>
            <a:endParaRPr lang="en-GB" sz="36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Applications: </a:t>
            </a:r>
            <a:r>
              <a:rPr lang="en-GB" sz="4000" b="1" dirty="0" err="1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Protestware</a:t>
            </a: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831541" y="6550223"/>
            <a:ext cx="10276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https://www.technologyreview.com/2022/03/21/1047489/activists-are-targeting-russians-with-open-source-protestware/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D768D-3664-48AB-807E-EF990FB7B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570" y="2754891"/>
            <a:ext cx="8653806" cy="35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66192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Maybe… run SCA tools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regularly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 catch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vulnerable dependencies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Just for the muggles obviously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All Applications get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2CD6F-B29E-41D3-89B1-85717FFF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4633912"/>
            <a:ext cx="71628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67305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So, I think we can agree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Lint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Unit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SCA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Tools” are good for test pipelines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Deep down we’re all muggles </a:t>
            </a: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(even if you work for NASA) 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Questions: is testing good ?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1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dirty="0"/>
              <a:t>So testing is good ok ?</a:t>
            </a:r>
            <a:endParaRPr dirty="0"/>
          </a:p>
          <a:p>
            <a:pPr marL="0" indent="0">
              <a:buNone/>
            </a:pPr>
            <a:r>
              <a:rPr lang="en-GB" sz="3600" b="0" dirty="0"/>
              <a:t>Now lets chat security testing</a:t>
            </a:r>
          </a:p>
          <a:p>
            <a:pPr marL="0" indent="0">
              <a:buNone/>
            </a:pPr>
            <a:endParaRPr lang="en-GB" sz="3600" b="0" dirty="0"/>
          </a:p>
          <a:p>
            <a:pPr marL="571500" indent="-571500">
              <a:buFontTx/>
              <a:buChar char="-"/>
            </a:pPr>
            <a:r>
              <a:rPr lang="en-GB" sz="3600" b="0" dirty="0"/>
              <a:t>Problems</a:t>
            </a:r>
          </a:p>
          <a:p>
            <a:pPr marL="571500" indent="-571500">
              <a:buFontTx/>
              <a:buChar char="-"/>
            </a:pPr>
            <a:r>
              <a:rPr lang="en-GB" sz="3600" b="0" dirty="0"/>
              <a:t>Solutions</a:t>
            </a: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4766" y="1277572"/>
            <a:ext cx="4237698" cy="792800"/>
          </a:xfrm>
        </p:spPr>
        <p:txBody>
          <a:bodyPr/>
          <a:lstStyle/>
          <a:p>
            <a:pPr lvl="0"/>
            <a:r>
              <a:rPr lang="en-GB" sz="6000" dirty="0"/>
              <a:t>Modern Security Problems</a:t>
            </a:r>
          </a:p>
          <a:p>
            <a:pPr lvl="0"/>
            <a:endParaRPr lang="en-GB" sz="5400" dirty="0"/>
          </a:p>
          <a:p>
            <a:pPr lvl="0"/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480001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GB" sz="3600" dirty="0"/>
              <a:t>Modern Security Problems </a:t>
            </a:r>
            <a:endParaRPr lang="en-GB" sz="3600" b="0" dirty="0"/>
          </a:p>
          <a:p>
            <a:pPr marL="0" indent="0"/>
            <a:r>
              <a:rPr lang="en-GB" sz="3600" b="0" dirty="0"/>
              <a:t>- 1) Dependencies</a:t>
            </a:r>
          </a:p>
          <a:p>
            <a:pPr marL="0" lvl="0" indent="0"/>
            <a:r>
              <a:rPr lang="en-GB" sz="3600" b="0" dirty="0"/>
              <a:t>- 2) User Code</a:t>
            </a:r>
          </a:p>
          <a:p>
            <a:pPr marL="0" lvl="0" indent="0"/>
            <a:r>
              <a:rPr lang="en-GB" sz="3600" b="0" dirty="0">
                <a:solidFill>
                  <a:schemeClr val="bg1">
                    <a:lumMod val="50000"/>
                  </a:schemeClr>
                </a:solidFill>
              </a:rPr>
              <a:t>- 3) Infrastructure</a:t>
            </a:r>
            <a:br>
              <a:rPr lang="en-GB" sz="3600" b="0" dirty="0"/>
            </a:br>
            <a:r>
              <a:rPr lang="en-GB" sz="3600" b="0" dirty="0"/>
              <a:t>       (outside of scope)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947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GB" sz="3600" dirty="0"/>
              <a:t>Modern Security Problems </a:t>
            </a:r>
          </a:p>
          <a:p>
            <a:pPr marL="0" indent="0"/>
            <a:r>
              <a:rPr lang="en-GB" sz="3600" b="0" dirty="0"/>
              <a:t>- </a:t>
            </a:r>
            <a:r>
              <a:rPr lang="en-GB" sz="3600" dirty="0"/>
              <a:t>1) Dependencies</a:t>
            </a:r>
          </a:p>
          <a:p>
            <a:pPr marL="0" lvl="0" indent="0"/>
            <a:r>
              <a:rPr lang="en-GB" sz="3600" b="0" dirty="0"/>
              <a:t>- 2) User Code</a:t>
            </a:r>
          </a:p>
          <a:p>
            <a:pPr marL="0" lvl="0" indent="0"/>
            <a:r>
              <a:rPr lang="en-GB" sz="3600" b="0" dirty="0">
                <a:solidFill>
                  <a:schemeClr val="bg1">
                    <a:lumMod val="50000"/>
                  </a:schemeClr>
                </a:solidFill>
              </a:rPr>
              <a:t>- 3) Infrastructure</a:t>
            </a:r>
            <a:endParaRPr lang="en-GB" sz="3600" b="0" dirty="0"/>
          </a:p>
          <a:p>
            <a:pPr marL="0" lvl="0" indent="0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9773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Modern software is built on top of external libraries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Each external library is built on top of others, like the layers of a onion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External libraries tend to be opensource, community created, and the eco systems and licensing are mature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Perfect, right?</a:t>
            </a:r>
          </a:p>
          <a:p>
            <a:pPr marL="0" indent="0">
              <a:buNone/>
            </a:pPr>
            <a:r>
              <a:rPr lang="en-GB" dirty="0"/>
              <a:t>What could go wrong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Stack</a:t>
            </a:r>
            <a:br>
              <a:rPr lang="en-GB" sz="2000" i="1" dirty="0"/>
            </a:br>
            <a:r>
              <a:rPr lang="en-GB" sz="2000" i="1" dirty="0"/>
              <a:t>   </a:t>
            </a:r>
            <a:r>
              <a:rPr lang="en-GB" sz="2000" i="1" dirty="0">
                <a:hlinkClick r:id="rId2"/>
              </a:rPr>
              <a:t>https://xkcd.com/2166/</a:t>
            </a:r>
            <a:r>
              <a:rPr lang="en-GB" sz="2000" i="1" dirty="0"/>
              <a:t> </a:t>
            </a:r>
          </a:p>
        </p:txBody>
      </p:sp>
      <p:pic>
        <p:nvPicPr>
          <p:cNvPr id="8194" name="Picture 2" descr="Stack">
            <a:extLst>
              <a:ext uri="{FF2B5EF4-FFF2-40B4-BE49-F238E27FC236}">
                <a16:creationId xmlns:a16="http://schemas.microsoft.com/office/drawing/2014/main" id="{F53E6F35-B3CF-4E25-8FA6-C504F65A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33" y="1164978"/>
            <a:ext cx="27146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61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5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700198"/>
            <a:ext cx="89809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/>
              <a:t>Testing is </a:t>
            </a:r>
            <a:r>
              <a:rPr lang="en-GB" sz="5400" b="1" dirty="0"/>
              <a:t>important</a:t>
            </a:r>
            <a:br>
              <a:rPr lang="en-GB" sz="5400" dirty="0"/>
            </a:br>
            <a:r>
              <a:rPr lang="en-GB" dirty="0"/>
              <a:t>.</a:t>
            </a:r>
            <a:endParaRPr lang="en-GB" sz="5400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>
                <a:solidFill>
                  <a:schemeClr val="tx1"/>
                </a:solidFill>
              </a:rPr>
              <a:t>Not</a:t>
            </a:r>
            <a:r>
              <a:rPr lang="en-GB" sz="5400" dirty="0"/>
              <a:t> testing is </a:t>
            </a:r>
            <a:r>
              <a:rPr lang="en-GB" sz="5400" b="1" dirty="0">
                <a:solidFill>
                  <a:srgbClr val="C00000"/>
                </a:solidFill>
              </a:rPr>
              <a:t>bad</a:t>
            </a:r>
            <a:r>
              <a:rPr lang="en-GB" sz="5400" dirty="0"/>
              <a:t> for you, and </a:t>
            </a:r>
            <a:r>
              <a:rPr lang="en-GB" sz="5400" b="1" dirty="0">
                <a:solidFill>
                  <a:srgbClr val="C00000"/>
                </a:solidFill>
              </a:rPr>
              <a:t>bad</a:t>
            </a:r>
            <a:r>
              <a:rPr lang="en-GB" sz="5400" dirty="0"/>
              <a:t> for your projects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b="1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Inventory / Audit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Lack of inventory of libraries contained in software project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known as a </a:t>
            </a:r>
            <a:r>
              <a:rPr lang="en-GB" b="1" dirty="0"/>
              <a:t>SBOM</a:t>
            </a:r>
            <a:r>
              <a:rPr lang="en-GB" dirty="0"/>
              <a:t> (“Software Bill of Materials”*)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Standard Language tooling doesn’t generate an SBOM, this task often isn’t done, leaving the software owner not knowing the contents of their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External tools/step are required to generate these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As such, </a:t>
            </a:r>
          </a:p>
          <a:p>
            <a:pPr marL="0" indent="0">
              <a:buNone/>
            </a:pPr>
            <a:r>
              <a:rPr lang="en-GB" sz="2000" dirty="0"/>
              <a:t>* </a:t>
            </a:r>
            <a:r>
              <a:rPr lang="en-GB" sz="2000" dirty="0">
                <a:hlinkClick r:id="rId2"/>
              </a:rPr>
              <a:t>https://en.wikipedia.org/wiki/Software_bill_of_materials</a:t>
            </a:r>
            <a:r>
              <a:rPr lang="en-GB" sz="2000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9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b="1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License poisoning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Licenses of software libraries are not all the same or equal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One particular license risk for commercial software is </a:t>
            </a:r>
            <a:r>
              <a:rPr lang="en-GB" b="1" dirty="0"/>
              <a:t>GPL</a:t>
            </a:r>
            <a:r>
              <a:rPr lang="en-GB" dirty="0"/>
              <a:t> poisoning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GPL</a:t>
            </a:r>
            <a:r>
              <a:rPr lang="en-GB" dirty="0"/>
              <a:t> is </a:t>
            </a:r>
            <a:r>
              <a:rPr lang="en-GB" b="1" dirty="0"/>
              <a:t>strong copy left</a:t>
            </a:r>
            <a:r>
              <a:rPr lang="en-GB" dirty="0"/>
              <a:t>*, this type of license recursively propagates up, aka all software including </a:t>
            </a:r>
            <a:r>
              <a:rPr lang="en-GB" b="1" dirty="0"/>
              <a:t>GPL</a:t>
            </a:r>
            <a:r>
              <a:rPr lang="en-GB" dirty="0"/>
              <a:t> libraries are automatically </a:t>
            </a:r>
            <a:r>
              <a:rPr lang="en-GB" b="1" dirty="0"/>
              <a:t>GPL</a:t>
            </a:r>
            <a:r>
              <a:rPr lang="en-GB" dirty="0"/>
              <a:t> licensed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Legally the source code would need to be exposed publicly, and any software patents involved might be at risk, and anyone could sell/copy your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dirty="0"/>
              <a:t>* Different from </a:t>
            </a:r>
            <a:r>
              <a:rPr lang="en-GB" sz="2000" b="1" dirty="0"/>
              <a:t>weak copy left </a:t>
            </a:r>
            <a:r>
              <a:rPr lang="en-GB" sz="2000" dirty="0"/>
              <a:t>which is not typically a concern (</a:t>
            </a:r>
            <a:r>
              <a:rPr lang="en-GB" sz="2000" b="1" dirty="0"/>
              <a:t>LGPL</a:t>
            </a:r>
            <a:r>
              <a:rPr lang="en-GB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3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Licensing conditions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Licenses of software libraries even if they are not GPL or other type of strong copy left license often have licensing conditions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could be :</a:t>
            </a:r>
          </a:p>
          <a:p>
            <a:pPr marL="0" indent="0">
              <a:buNone/>
            </a:pPr>
            <a:r>
              <a:rPr lang="en-GB" dirty="0"/>
              <a:t>- Restrictions usage by industry type</a:t>
            </a:r>
          </a:p>
          <a:p>
            <a:pPr>
              <a:buFontTx/>
              <a:buChar char="-"/>
            </a:pPr>
            <a:r>
              <a:rPr lang="en-GB" dirty="0"/>
              <a:t>Public attribution on adverting</a:t>
            </a:r>
          </a:p>
          <a:p>
            <a:pPr>
              <a:buFontTx/>
              <a:buChar char="-"/>
            </a:pPr>
            <a:r>
              <a:rPr lang="en-GB" dirty="0"/>
              <a:t>Attribution inside code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Failure to complete this conditions could result in fines, or action by public free software law organisations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938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b="1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3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Public libraries security faults are public disclosure via the CVE* system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CVE good and bad:</a:t>
            </a:r>
          </a:p>
          <a:p>
            <a:pPr>
              <a:buFontTx/>
              <a:buChar char="-"/>
            </a:pPr>
            <a:r>
              <a:rPr lang="en-GB" dirty="0"/>
              <a:t>All organisations and engineers can report flaws for the public good</a:t>
            </a:r>
          </a:p>
          <a:p>
            <a:pPr>
              <a:buFontTx/>
              <a:buChar char="-"/>
            </a:pPr>
            <a:r>
              <a:rPr lang="en-GB" dirty="0"/>
              <a:t>Engineers can easily find and update/or remove insecure libraries</a:t>
            </a:r>
          </a:p>
          <a:p>
            <a:pPr>
              <a:buFontTx/>
              <a:buChar char="-"/>
            </a:pPr>
            <a:r>
              <a:rPr lang="en-GB" dirty="0"/>
              <a:t>Hackers can easily find flaws in unpatched systems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* </a:t>
            </a:r>
            <a:r>
              <a:rPr lang="en-GB" sz="2400" dirty="0">
                <a:hlinkClick r:id="rId2"/>
              </a:rPr>
              <a:t>https://en.wikipedia.org/wiki/Common_Vulnerabilities_and_Exposures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Gotcha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Language compilation tooling </a:t>
            </a:r>
            <a:r>
              <a:rPr lang="en-GB" i="1" dirty="0"/>
              <a:t>doesn’t</a:t>
            </a:r>
            <a:r>
              <a:rPr lang="en-GB" dirty="0"/>
              <a:t>* perform a security audit of components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External tooling is required to run these security audits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/>
              <a:t>* Node / NPM is a excellent exception of one that does</a:t>
            </a:r>
          </a:p>
        </p:txBody>
      </p:sp>
    </p:spTree>
    <p:extLst>
      <p:ext uri="{BB962C8B-B14F-4D97-AF65-F5344CB8AC3E}">
        <p14:creationId xmlns:p14="http://schemas.microsoft.com/office/powerpoint/2010/main" val="3474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Example Log4J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198453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Widely used library for commercial java software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Zero day* Critical flaw* was found in October 2021 that allowed arbitrary execution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unpatched software can be remotely hacked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2"/>
              </a:rPr>
              <a:t>https://en.wikipedia.org/wiki/Zero-day_(computing)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https://nvd.nist.gov/vuln/detail/CVE-2021-44832</a:t>
            </a:r>
            <a:endParaRPr lang="en-GB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1026" name="Picture 2" descr="Log4j - Wikipedia">
            <a:extLst>
              <a:ext uri="{FF2B5EF4-FFF2-40B4-BE49-F238E27FC236}">
                <a16:creationId xmlns:a16="http://schemas.microsoft.com/office/drawing/2014/main" id="{914121AC-6155-4739-8689-8AF96F4C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59" y="2057400"/>
            <a:ext cx="3324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71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Example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38798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Widely used library for commercial node software for handling corporate internet proxies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7BBA1-D189-4BB4-931C-9FD1CBAF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40" y="2843213"/>
            <a:ext cx="87249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3" y="700198"/>
            <a:ext cx="837420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/>
              <a:t>Good</a:t>
            </a:r>
            <a:r>
              <a:rPr lang="en-GB" sz="5400" dirty="0"/>
              <a:t> Testing is </a:t>
            </a:r>
            <a:r>
              <a:rPr lang="en-GB" sz="5400" b="1" dirty="0"/>
              <a:t>Good</a:t>
            </a:r>
            <a:r>
              <a:rPr lang="en-GB" sz="5400" dirty="0"/>
              <a:t> Security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2000" dirty="0"/>
              <a:t>.</a:t>
            </a:r>
            <a:endParaRPr lang="en-GB" sz="5400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Bugs ===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Security Flaws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67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b="1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Supply chain attacks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How hacking works</a:t>
            </a:r>
            <a:br>
              <a:rPr lang="en-GB" sz="2000" i="1" dirty="0"/>
            </a:br>
            <a:r>
              <a:rPr lang="en-GB" sz="2000" i="1" dirty="0"/>
              <a:t>   </a:t>
            </a:r>
            <a:r>
              <a:rPr lang="en-GB" sz="2000" i="1" dirty="0">
                <a:hlinkClick r:id="rId2"/>
              </a:rPr>
              <a:t>https://xkcd.com/2176/</a:t>
            </a:r>
            <a:r>
              <a:rPr lang="en-GB" sz="2000" i="1" dirty="0"/>
              <a:t> </a:t>
            </a:r>
          </a:p>
        </p:txBody>
      </p:sp>
      <p:pic>
        <p:nvPicPr>
          <p:cNvPr id="5122" name="Picture 2" descr="How Hacking Works">
            <a:extLst>
              <a:ext uri="{FF2B5EF4-FFF2-40B4-BE49-F238E27FC236}">
                <a16:creationId xmlns:a16="http://schemas.microsoft.com/office/drawing/2014/main" id="{28472429-A0C6-4A72-BD6A-A2BDEC16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50753"/>
            <a:ext cx="48768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70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Supply chain attacks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Many Opensource libraries are created by small teams of volunteers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volunteers can be targeted by attackers gaining access to their software projects, and in turn gaining access to all down stream projects including that software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Common attacks</a:t>
            </a:r>
            <a:br>
              <a:rPr lang="en-GB" dirty="0"/>
            </a:br>
            <a:endParaRPr lang="en-GB" dirty="0"/>
          </a:p>
          <a:p>
            <a:pPr>
              <a:buFontTx/>
              <a:buChar char="-"/>
            </a:pPr>
            <a:r>
              <a:rPr lang="en-GB" dirty="0"/>
              <a:t>Social Engineering</a:t>
            </a:r>
          </a:p>
          <a:p>
            <a:pPr>
              <a:buFontTx/>
              <a:buChar char="-"/>
            </a:pPr>
            <a:r>
              <a:rPr lang="en-GB" dirty="0"/>
              <a:t>Hacking personal accounts</a:t>
            </a:r>
          </a:p>
          <a:p>
            <a:pPr>
              <a:buFontTx/>
              <a:buChar char="-"/>
            </a:pPr>
            <a:r>
              <a:rPr lang="en-GB" dirty="0"/>
              <a:t>Bribery</a:t>
            </a:r>
          </a:p>
          <a:p>
            <a:pPr>
              <a:buFontTx/>
              <a:buChar char="-"/>
            </a:pPr>
            <a:r>
              <a:rPr lang="en-GB" dirty="0"/>
              <a:t>Vandalism*</a:t>
            </a:r>
            <a:br>
              <a:rPr lang="en-GB" dirty="0"/>
            </a:br>
            <a:r>
              <a:rPr lang="en-GB" i="1" dirty="0"/>
              <a:t>where the creators intentionally corrupt their own work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26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Supply chain attacks Consequences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hijacked dependency consequences are severe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Library scripts will be run at build time in CI servers, compromising any secrets that CI has exposed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Libraries will be compiled into the resulting applications, so users will be compromised as well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of course, follow on attacks are possible using stolen credentials </a:t>
            </a:r>
          </a:p>
        </p:txBody>
      </p:sp>
    </p:spTree>
    <p:extLst>
      <p:ext uri="{BB962C8B-B14F-4D97-AF65-F5344CB8AC3E}">
        <p14:creationId xmlns:p14="http://schemas.microsoft.com/office/powerpoint/2010/main" val="348770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Example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020127" cy="435133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Widely used library for all node software for handling networking “Event Stream”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Hijacked via social engineering, was updated to steal crypto currency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Millions of projects ran corrupted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0FF2E-DDA3-4A18-BE77-B42FE2D27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236" y="1690688"/>
            <a:ext cx="7046392" cy="406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4858327" y="57833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hlinkClick r:id="rId3"/>
              </a:rPr>
              <a:t>https://snyk.io/blog/a-post-mortem-of-the-malicious-event-stream-backdoor/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42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Recent Supply chain attacks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Recent Software Supply Chain Attacks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1700" dirty="0"/>
              <a:t>Excellent more detailed timeline of recent issues from </a:t>
            </a:r>
            <a:r>
              <a:rPr lang="en-GB" sz="1700" dirty="0" err="1"/>
              <a:t>sonatype</a:t>
            </a:r>
            <a:endParaRPr lang="en-GB" sz="1700" dirty="0"/>
          </a:p>
          <a:p>
            <a:pPr marL="0" indent="0">
              <a:buNone/>
            </a:pPr>
            <a:r>
              <a:rPr lang="en-GB" sz="1600" dirty="0">
                <a:hlinkClick r:id="rId2"/>
              </a:rPr>
              <a:t>https://www.sonatype.com/resources/vulnerability-timeline</a:t>
            </a:r>
            <a:r>
              <a:rPr lang="en-GB" sz="2000" dirty="0"/>
              <a:t>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7EDA20-DF2D-4175-B616-1E4CA5E6A847}"/>
              </a:ext>
            </a:extLst>
          </p:cNvPr>
          <p:cNvGraphicFramePr>
            <a:graphicFrameLocks noGrp="1"/>
          </p:cNvGraphicFramePr>
          <p:nvPr/>
        </p:nvGraphicFramePr>
        <p:xfrm>
          <a:off x="966599" y="2422631"/>
          <a:ext cx="8127999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210">
                  <a:extLst>
                    <a:ext uri="{9D8B030D-6E8A-4147-A177-3AD203B41FA5}">
                      <a16:colId xmlns:a16="http://schemas.microsoft.com/office/drawing/2014/main" val="1092441379"/>
                    </a:ext>
                  </a:extLst>
                </a:gridCol>
                <a:gridCol w="2055303">
                  <a:extLst>
                    <a:ext uri="{9D8B030D-6E8A-4147-A177-3AD203B41FA5}">
                      <a16:colId xmlns:a16="http://schemas.microsoft.com/office/drawing/2014/main" val="3920893839"/>
                    </a:ext>
                  </a:extLst>
                </a:gridCol>
                <a:gridCol w="4455486">
                  <a:extLst>
                    <a:ext uri="{9D8B030D-6E8A-4147-A177-3AD203B41FA5}">
                      <a16:colId xmlns:a16="http://schemas.microsoft.com/office/drawing/2014/main" val="236223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Issue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1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January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SolarWinds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SolarWinds hijacked, and all 18k customer had their systems compromised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1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April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CodeCov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Devops</a:t>
                      </a:r>
                      <a:r>
                        <a:rPr lang="en-GB" dirty="0"/>
                        <a:t> tool hijacked, and 100s of customer credentials in </a:t>
                      </a:r>
                      <a:r>
                        <a:rPr lang="en-GB" dirty="0" err="1"/>
                        <a:t>github</a:t>
                      </a:r>
                      <a:r>
                        <a:rPr lang="en-GB" dirty="0"/>
                        <a:t> and beyond stolen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91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/>
                        <a:t>January 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colors</a:t>
                      </a:r>
                      <a:r>
                        <a:rPr lang="en-GB" sz="1800" dirty="0"/>
                        <a:t>/faker node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Disgruntled developer modified his own projects to corrupt 1000s of down stream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7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GB" sz="3600" dirty="0"/>
              <a:t>Modern Security Problems </a:t>
            </a:r>
          </a:p>
          <a:p>
            <a:pPr marL="0" indent="0"/>
            <a:r>
              <a:rPr lang="en-GB" sz="3600" b="0" dirty="0"/>
              <a:t>- 1) Dependencies</a:t>
            </a:r>
          </a:p>
          <a:p>
            <a:pPr marL="0" lvl="0" indent="0"/>
            <a:r>
              <a:rPr lang="en-GB" sz="3600" b="0" dirty="0"/>
              <a:t>- 2) </a:t>
            </a:r>
            <a:r>
              <a:rPr lang="en-GB" sz="3600" dirty="0"/>
              <a:t>User Code</a:t>
            </a:r>
            <a:endParaRPr lang="en-GB" sz="3600" b="0" dirty="0"/>
          </a:p>
          <a:p>
            <a:pPr marL="0" lvl="0" indent="0"/>
            <a:r>
              <a:rPr lang="en-GB" sz="3600" b="0" dirty="0">
                <a:solidFill>
                  <a:schemeClr val="bg1">
                    <a:lumMod val="50000"/>
                  </a:schemeClr>
                </a:solidFill>
              </a:rPr>
              <a:t>- 3) Infrastructure</a:t>
            </a:r>
            <a:endParaRPr lang="en-GB" sz="3600" dirty="0"/>
          </a:p>
          <a:p>
            <a:pPr marL="0" lvl="0" indent="0"/>
            <a:endParaRPr lang="en-GB" sz="36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53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Developer application be insecure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Common Anti patterns*</a:t>
            </a:r>
          </a:p>
          <a:p>
            <a:pPr>
              <a:buFontTx/>
              <a:buChar char="-"/>
            </a:pPr>
            <a:r>
              <a:rPr lang="en-GB" dirty="0"/>
              <a:t>Passwords hardcoded in code</a:t>
            </a:r>
          </a:p>
          <a:p>
            <a:pPr>
              <a:buFontTx/>
              <a:buChar char="-"/>
            </a:pPr>
            <a:r>
              <a:rPr lang="en-GB" dirty="0"/>
              <a:t>Lack of normalisation of inputs</a:t>
            </a:r>
          </a:p>
          <a:p>
            <a:pPr>
              <a:buFontTx/>
              <a:buChar char="-"/>
            </a:pPr>
            <a:r>
              <a:rPr lang="en-GB" dirty="0"/>
              <a:t>Insecure special character handling</a:t>
            </a:r>
          </a:p>
          <a:p>
            <a:pPr>
              <a:buFontTx/>
              <a:buChar char="-"/>
            </a:pPr>
            <a:r>
              <a:rPr lang="en-GB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dirty="0"/>
              <a:t>- * weaknesses are described by CWE (Common Weakness Enumeration)</a:t>
            </a:r>
            <a:br>
              <a:rPr lang="en-GB" sz="2000" dirty="0"/>
            </a:br>
            <a:r>
              <a:rPr lang="en-GB" sz="2000" dirty="0">
                <a:hlinkClick r:id="rId2"/>
              </a:rPr>
              <a:t>https://cwe.mitre.org/top25/archive/2021/2021_cwe_top25.html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3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  <a:br>
              <a:rPr lang="en-GB" dirty="0"/>
            </a:br>
            <a:r>
              <a:rPr lang="en-GB" b="1" dirty="0"/>
              <a:t>Hardcoded Passwords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Passwords hardcoded in code are unfortunately very common, especially in unscanned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Common hardcoded password usage</a:t>
            </a:r>
          </a:p>
          <a:p>
            <a:pPr>
              <a:buFontTx/>
              <a:buChar char="-"/>
            </a:pPr>
            <a:r>
              <a:rPr lang="en-GB" dirty="0"/>
              <a:t>Credentials often hardcoded for systems testing</a:t>
            </a:r>
          </a:p>
          <a:p>
            <a:pPr>
              <a:buFontTx/>
              <a:buChar char="-"/>
            </a:pPr>
            <a:r>
              <a:rPr lang="en-GB" dirty="0"/>
              <a:t>Hidden in library/package manager configuration files</a:t>
            </a:r>
          </a:p>
          <a:p>
            <a:pPr>
              <a:buFontTx/>
              <a:buChar char="-"/>
            </a:pPr>
            <a:r>
              <a:rPr lang="en-GB" dirty="0"/>
              <a:t>Deliberately used insecurely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Hardcoded passwords are very risky, code repos are not as secure as password vaults, embedded passwords in frontend code can be exposed via compiled assets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300" dirty="0"/>
              <a:t>- CWE-798 </a:t>
            </a:r>
            <a:r>
              <a:rPr lang="en-GB" sz="2300" dirty="0">
                <a:hlinkClick r:id="rId2"/>
              </a:rPr>
              <a:t>https://cwe.mitre.org/data/definitions/798.html</a:t>
            </a:r>
            <a:r>
              <a:rPr lang="en-GB" sz="2300" dirty="0"/>
              <a:t>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3682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Lack of normalisation of inputs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Exploits of a Mom</a:t>
            </a:r>
            <a:br>
              <a:rPr lang="en-GB" sz="2000" i="1" dirty="0"/>
            </a:br>
            <a:r>
              <a:rPr lang="en-GB" sz="2000" i="1" dirty="0"/>
              <a:t>   </a:t>
            </a:r>
            <a:r>
              <a:rPr lang="en-GB" sz="2000" i="1" dirty="0">
                <a:hlinkClick r:id="rId2"/>
              </a:rPr>
              <a:t>https://xkcd.com/327/</a:t>
            </a:r>
            <a:r>
              <a:rPr lang="en-GB" sz="2000" i="1" dirty="0"/>
              <a:t> </a:t>
            </a:r>
          </a:p>
        </p:txBody>
      </p:sp>
      <p:pic>
        <p:nvPicPr>
          <p:cNvPr id="2050" name="Picture 2" descr="Exploits of a Mom">
            <a:extLst>
              <a:ext uri="{FF2B5EF4-FFF2-40B4-BE49-F238E27FC236}">
                <a16:creationId xmlns:a16="http://schemas.microsoft.com/office/drawing/2014/main" id="{1641E8CB-00AF-4C82-BE85-02A6B3351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97" y="2269528"/>
            <a:ext cx="63436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95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3" y="700198"/>
            <a:ext cx="837420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/>
              <a:t>This talk is </a:t>
            </a:r>
            <a:r>
              <a:rPr lang="en-GB" sz="5400" b="1" dirty="0"/>
              <a:t>advocating</a:t>
            </a:r>
            <a:r>
              <a:rPr lang="en-GB" sz="5400" dirty="0"/>
              <a:t>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automated testing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endParaRPr lang="en-GB" sz="1600" dirty="0"/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743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  <a:br>
              <a:rPr lang="en-GB" dirty="0"/>
            </a:br>
            <a:r>
              <a:rPr lang="en-GB" b="1" dirty="0"/>
              <a:t>Insecure special character/element handling</a:t>
            </a:r>
            <a:br>
              <a:rPr lang="en-GB" dirty="0"/>
            </a:br>
            <a:endParaRPr lang="en-GB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Software is hard, and hackers are clever, special character handling is common source of threats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Text, SQL, JQL, CLI, file paths all have special characters and elements which can do special operations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Developers need to handle these with care, or user input to do a lot more than just set a field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They could delete tables, read private data and more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- CWE-89 </a:t>
            </a:r>
            <a:r>
              <a:rPr lang="en-GB" sz="2000" dirty="0">
                <a:hlinkClick r:id="rId2"/>
              </a:rPr>
              <a:t>https://cwe.mitre.org/data/definitions/89.html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570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  <a:br>
              <a:rPr lang="en-GB" dirty="0"/>
            </a:br>
            <a:r>
              <a:rPr lang="en-GB" b="1" dirty="0"/>
              <a:t>Insecure library configuration</a:t>
            </a:r>
            <a:br>
              <a:rPr lang="en-GB" dirty="0"/>
            </a:br>
            <a:br>
              <a:rPr lang="en-GB" dirty="0"/>
            </a:br>
            <a:endParaRPr lang="en-GB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Software Libraries often have configuration options, and not all options are suitable for product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</a:t>
            </a:r>
          </a:p>
          <a:p>
            <a:pPr>
              <a:buFontTx/>
              <a:buChar char="-"/>
            </a:pPr>
            <a:r>
              <a:rPr lang="en-GB" dirty="0"/>
              <a:t>networking libraries have options for disabling HTTPS security, these should never be enable for production code</a:t>
            </a:r>
          </a:p>
          <a:p>
            <a:pPr>
              <a:buFontTx/>
              <a:buChar char="-"/>
            </a:pPr>
            <a:r>
              <a:rPr lang="en-GB" dirty="0"/>
              <a:t>Database SQL libraries have options to take raw SQL which is vulnerable to special character issues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Malconfigured</a:t>
            </a:r>
            <a:r>
              <a:rPr lang="en-GB" dirty="0"/>
              <a:t> Libraries can bypass authentication, authorisation, and verification, leading to systems being hacked</a:t>
            </a:r>
          </a:p>
        </p:txBody>
      </p:sp>
    </p:spTree>
    <p:extLst>
      <p:ext uri="{BB962C8B-B14F-4D97-AF65-F5344CB8AC3E}">
        <p14:creationId xmlns:p14="http://schemas.microsoft.com/office/powerpoint/2010/main" val="376683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Software is hard, a lot of dependencies are insecure, and a lot of code is insecure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Questions ? And solution ….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8305" y="1277572"/>
            <a:ext cx="5044159" cy="792800"/>
          </a:xfrm>
        </p:spPr>
        <p:txBody>
          <a:bodyPr/>
          <a:lstStyle/>
          <a:p>
            <a:pPr lvl="0"/>
            <a:r>
              <a:rPr lang="en-GB" sz="6000" dirty="0"/>
              <a:t>Modern Security Solutions</a:t>
            </a:r>
          </a:p>
        </p:txBody>
      </p:sp>
    </p:spTree>
    <p:extLst>
      <p:ext uri="{BB962C8B-B14F-4D97-AF65-F5344CB8AC3E}">
        <p14:creationId xmlns:p14="http://schemas.microsoft.com/office/powerpoint/2010/main" val="1538585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4 Common Dependency </a:t>
            </a:r>
            <a:r>
              <a:rPr lang="en-GB" dirty="0" err="1"/>
              <a:t>issues’s</a:t>
            </a:r>
            <a:r>
              <a:rPr lang="en-GB" dirty="0"/>
              <a:t> solutions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906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4 Common Dependency </a:t>
            </a:r>
            <a:r>
              <a:rPr lang="en-GB" dirty="0" err="1"/>
              <a:t>issues’s</a:t>
            </a:r>
            <a:r>
              <a:rPr lang="en-GB" dirty="0"/>
              <a:t> solutions</a:t>
            </a:r>
          </a:p>
          <a:p>
            <a:pPr>
              <a:buFontTx/>
              <a:buChar char="-"/>
            </a:pPr>
            <a:r>
              <a:rPr lang="en-GB" b="1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294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Lack of software inventory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Software inventories can be generated in two major formats</a:t>
            </a:r>
          </a:p>
          <a:p>
            <a:pPr>
              <a:buFontTx/>
              <a:buChar char="-"/>
            </a:pPr>
            <a:r>
              <a:rPr lang="en-GB" dirty="0" err="1"/>
              <a:t>CycloneDX</a:t>
            </a:r>
            <a:br>
              <a:rPr lang="en-GB" dirty="0"/>
            </a:br>
            <a:r>
              <a:rPr lang="en-GB" dirty="0"/>
              <a:t>newer </a:t>
            </a:r>
            <a:r>
              <a:rPr lang="en-GB" dirty="0" err="1"/>
              <a:t>owasp</a:t>
            </a:r>
            <a:r>
              <a:rPr lang="en-GB" dirty="0"/>
              <a:t> </a:t>
            </a:r>
            <a:r>
              <a:rPr lang="en-GB" dirty="0" err="1"/>
              <a:t>defacto</a:t>
            </a:r>
            <a:r>
              <a:rPr lang="en-GB" dirty="0"/>
              <a:t> standard</a:t>
            </a:r>
          </a:p>
          <a:p>
            <a:pPr>
              <a:buFontTx/>
              <a:buChar char="-"/>
            </a:pPr>
            <a:r>
              <a:rPr lang="en-GB" dirty="0" err="1"/>
              <a:t>Spdx</a:t>
            </a:r>
            <a:br>
              <a:rPr lang="en-GB" dirty="0"/>
            </a:br>
            <a:r>
              <a:rPr lang="en-GB" dirty="0"/>
              <a:t>older by well supported format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Proprietary and opensource tools such as </a:t>
            </a:r>
            <a:r>
              <a:rPr lang="en-GB" dirty="0" err="1"/>
              <a:t>blackduck</a:t>
            </a:r>
            <a:r>
              <a:rPr lang="en-GB" dirty="0"/>
              <a:t> (P), </a:t>
            </a:r>
            <a:r>
              <a:rPr lang="en-GB" dirty="0" err="1"/>
              <a:t>synk</a:t>
            </a:r>
            <a:r>
              <a:rPr lang="en-GB" dirty="0"/>
              <a:t>(P), </a:t>
            </a:r>
            <a:r>
              <a:rPr lang="en-GB" dirty="0" err="1"/>
              <a:t>cyclonedx</a:t>
            </a:r>
            <a:r>
              <a:rPr lang="en-GB" dirty="0"/>
              <a:t> toolkit (OS) or </a:t>
            </a:r>
            <a:r>
              <a:rPr lang="en-GB" dirty="0" err="1"/>
              <a:t>anchore</a:t>
            </a:r>
            <a:r>
              <a:rPr lang="en-GB" dirty="0"/>
              <a:t> </a:t>
            </a:r>
            <a:r>
              <a:rPr lang="en-GB" dirty="0" err="1"/>
              <a:t>syft</a:t>
            </a:r>
            <a:r>
              <a:rPr lang="en-GB" dirty="0"/>
              <a:t> (OS) can generate these from source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200" dirty="0"/>
              <a:t>* Unfortunately it is normal to install multi tools, as SBOM software is often tailored to a single language</a:t>
            </a:r>
          </a:p>
        </p:txBody>
      </p:sp>
    </p:spTree>
    <p:extLst>
      <p:ext uri="{BB962C8B-B14F-4D97-AF65-F5344CB8AC3E}">
        <p14:creationId xmlns:p14="http://schemas.microsoft.com/office/powerpoint/2010/main" val="226068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SBOM gotchas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SBOM software is often tailored to a single language, so multiple tools with multiple output formats are required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all tools supply license information with their SBOMs</a:t>
            </a:r>
          </a:p>
        </p:txBody>
      </p:sp>
    </p:spTree>
    <p:extLst>
      <p:ext uri="{BB962C8B-B14F-4D97-AF65-F5344CB8AC3E}">
        <p14:creationId xmlns:p14="http://schemas.microsoft.com/office/powerpoint/2010/main" val="25882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4 Common Dependency </a:t>
            </a:r>
            <a:r>
              <a:rPr lang="en-GB" dirty="0" err="1"/>
              <a:t>issues’s</a:t>
            </a:r>
            <a:r>
              <a:rPr lang="en-GB" dirty="0"/>
              <a:t> solutions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b="1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1168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Dependency Licensing 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SBOMs contain license of the dependency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License Review options:</a:t>
            </a:r>
          </a:p>
          <a:p>
            <a:pPr>
              <a:buFontTx/>
              <a:buChar char="-"/>
            </a:pPr>
            <a:r>
              <a:rPr lang="en-GB" dirty="0"/>
              <a:t>manually review all library licenses</a:t>
            </a:r>
          </a:p>
          <a:p>
            <a:pPr>
              <a:buFontTx/>
              <a:buChar char="-"/>
            </a:pPr>
            <a:r>
              <a:rPr lang="en-GB" dirty="0"/>
              <a:t>Use proprietary vendors* offering license check service in their enterprise tooling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dirty="0"/>
              <a:t>* Few opensource tools feature a inbuilt license scanner, but most proprietary solutions have some license scanning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30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786129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10 short minutes to explain why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testing pipelines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are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3600" b="1" noProof="0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only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needed by </a:t>
            </a:r>
            <a:r>
              <a:rPr lang="en-GB" sz="3600" b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muggles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GB" sz="3600" b="1" i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2400" i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Aimed at developers, apologises for unexplained confusing terms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Agenda: why testing good </a:t>
            </a:r>
            <a:endParaRPr sz="4000" b="1" dirty="0">
              <a:solidFill>
                <a:srgbClr val="FAB00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123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4 Common Dependency </a:t>
            </a:r>
            <a:r>
              <a:rPr lang="en-GB" dirty="0" err="1"/>
              <a:t>issues’s</a:t>
            </a:r>
            <a:r>
              <a:rPr lang="en-GB" dirty="0"/>
              <a:t> solutions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b="1" dirty="0"/>
              <a:t>Dependency flaws &amp;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131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Dependency vulnerabilities / supply chain attacks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2240405"/>
            <a:ext cx="628044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Use SCA (Software Component Analysis) tools  to catch Vulnerabilities and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Vulnerabilities can appear at any 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Attacks can target any dependencies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2CD6F-B29E-41D3-89B1-85717FFF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465" y="1690688"/>
            <a:ext cx="71628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0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SCA Gotchas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SCA software is typically language specific so multiple tools are required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SCA software is only as good as the known CVEs, zero day exploits are always a threat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Vulnerabilities are found daily, you </a:t>
            </a:r>
            <a:r>
              <a:rPr lang="en-GB" b="1" dirty="0"/>
              <a:t>MUST</a:t>
            </a:r>
            <a:r>
              <a:rPr lang="en-GB" dirty="0"/>
              <a:t> scan regularly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AVOID</a:t>
            </a:r>
            <a:r>
              <a:rPr lang="en-GB" dirty="0"/>
              <a:t> small or poorly maintained packages to minimise supply chain risks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28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Dependency Recap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C7AAD6-9B85-435F-A80C-14E93F4F7579}"/>
              </a:ext>
            </a:extLst>
          </p:cNvPr>
          <p:cNvGraphicFramePr>
            <a:graphicFrameLocks noGrp="1"/>
          </p:cNvGraphicFramePr>
          <p:nvPr/>
        </p:nvGraphicFramePr>
        <p:xfrm>
          <a:off x="1427993" y="1894266"/>
          <a:ext cx="812800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87817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69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5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Lack of software inventory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SBOM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24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Licensing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License check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2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flaws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Dependency supply chain attacks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SCA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06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3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Code Issues</a:t>
            </a:r>
          </a:p>
          <a:p>
            <a:pPr>
              <a:buFontTx/>
              <a:buChar char="-"/>
            </a:pPr>
            <a:r>
              <a:rPr lang="en-GB" dirty="0"/>
              <a:t>Passwords hardcoded in code</a:t>
            </a:r>
          </a:p>
          <a:p>
            <a:pPr>
              <a:buFontTx/>
              <a:buChar char="-"/>
            </a:pPr>
            <a:r>
              <a:rPr lang="en-GB" dirty="0"/>
              <a:t>Lack of normalisation of inputs</a:t>
            </a:r>
          </a:p>
          <a:p>
            <a:pPr>
              <a:buFontTx/>
              <a:buChar char="-"/>
            </a:pPr>
            <a:r>
              <a:rPr lang="en-GB" dirty="0"/>
              <a:t>Insecure special character handling</a:t>
            </a:r>
          </a:p>
          <a:p>
            <a:pPr>
              <a:buFontTx/>
              <a:buChar char="-"/>
            </a:pPr>
            <a:r>
              <a:rPr lang="en-GB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022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Code Issues</a:t>
            </a:r>
          </a:p>
          <a:p>
            <a:pPr>
              <a:buFontTx/>
              <a:buChar char="-"/>
            </a:pPr>
            <a:r>
              <a:rPr lang="en-GB" b="1" dirty="0"/>
              <a:t>Passwords hardcoded in code</a:t>
            </a:r>
          </a:p>
          <a:p>
            <a:pPr>
              <a:buFontTx/>
              <a:buChar char="-"/>
            </a:pPr>
            <a:r>
              <a:rPr lang="en-GB" dirty="0"/>
              <a:t>Lack of normalisation of inputs</a:t>
            </a:r>
          </a:p>
          <a:p>
            <a:pPr>
              <a:buFontTx/>
              <a:buChar char="-"/>
            </a:pPr>
            <a:r>
              <a:rPr lang="en-GB" dirty="0"/>
              <a:t>Insecure special character handling</a:t>
            </a:r>
          </a:p>
          <a:p>
            <a:pPr>
              <a:buFontTx/>
              <a:buChar char="-"/>
            </a:pPr>
            <a:r>
              <a:rPr lang="en-GB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707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Passwords hardcoded in code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Passwords in code are now easy to find, as passwords have distinct patterns and structure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popular code repos such as </a:t>
            </a:r>
            <a:r>
              <a:rPr lang="en-GB" dirty="0" err="1"/>
              <a:t>github</a:t>
            </a:r>
            <a:r>
              <a:rPr lang="en-GB" dirty="0"/>
              <a:t> offer this scanning automatically 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 SAST* Tools such as </a:t>
            </a:r>
            <a:r>
              <a:rPr lang="en-GB" dirty="0" err="1"/>
              <a:t>gitleaks</a:t>
            </a:r>
            <a:r>
              <a:rPr lang="en-GB" dirty="0"/>
              <a:t> or </a:t>
            </a:r>
            <a:r>
              <a:rPr lang="en-GB" dirty="0" err="1"/>
              <a:t>trufflehog</a:t>
            </a:r>
            <a:r>
              <a:rPr lang="en-GB" dirty="0"/>
              <a:t> can be used in build processes to catch credentials being committed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Static application security testing tools</a:t>
            </a:r>
          </a:p>
        </p:txBody>
      </p:sp>
    </p:spTree>
    <p:extLst>
      <p:ext uri="{BB962C8B-B14F-4D97-AF65-F5344CB8AC3E}">
        <p14:creationId xmlns:p14="http://schemas.microsoft.com/office/powerpoint/2010/main" val="158426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Code Issues</a:t>
            </a:r>
          </a:p>
          <a:p>
            <a:pPr>
              <a:buFontTx/>
              <a:buChar char="-"/>
            </a:pPr>
            <a:r>
              <a:rPr lang="en-GB" dirty="0"/>
              <a:t>Passwords hardcoded in code</a:t>
            </a:r>
          </a:p>
          <a:p>
            <a:pPr>
              <a:buFontTx/>
              <a:buChar char="-"/>
            </a:pPr>
            <a:r>
              <a:rPr lang="en-GB" b="1" dirty="0"/>
              <a:t>Lack of normalisation of inputs &amp; character handling</a:t>
            </a:r>
          </a:p>
          <a:p>
            <a:pPr>
              <a:buFontTx/>
              <a:buChar char="-"/>
            </a:pPr>
            <a:r>
              <a:rPr lang="en-GB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8188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3200" b="1" dirty="0"/>
              <a:t>Normalisation of inputs / Insecure special character handling</a:t>
            </a:r>
            <a:br>
              <a:rPr lang="en-GB" sz="3200" b="1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Library functions for safety handling inputs exist for most languages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SAST* tools exist for most languages to automatically detect when these normalisation functions aren’t being called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These flag obvious issues, such as:</a:t>
            </a:r>
          </a:p>
          <a:p>
            <a:pPr>
              <a:buFontTx/>
              <a:buChar char="-"/>
            </a:pPr>
            <a:r>
              <a:rPr lang="en-GB" sz="2000" dirty="0"/>
              <a:t>Building SQL payloads without parameter normalisation</a:t>
            </a:r>
          </a:p>
          <a:p>
            <a:pPr>
              <a:buFontTx/>
              <a:buChar char="-"/>
            </a:pPr>
            <a:r>
              <a:rPr lang="en-GB" sz="2000" dirty="0"/>
              <a:t>Running CLI commands without parameter normalisation</a:t>
            </a:r>
          </a:p>
          <a:p>
            <a:pPr>
              <a:buFontTx/>
              <a:buChar char="-"/>
            </a:pPr>
            <a:r>
              <a:rPr lang="en-GB" sz="2000" dirty="0"/>
              <a:t>Code smells</a:t>
            </a:r>
            <a:br>
              <a:rPr lang="en-GB" sz="2000" i="1" dirty="0"/>
            </a:br>
            <a:r>
              <a:rPr lang="en-GB" sz="2000" i="1" dirty="0"/>
              <a:t>where something is probably not correct in the code == vs === in </a:t>
            </a:r>
            <a:r>
              <a:rPr lang="en-GB" sz="2000" i="1" dirty="0" err="1"/>
              <a:t>javascript</a:t>
            </a:r>
            <a:endParaRPr lang="en-GB" sz="2000" i="1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Warning though, code is complex, and these tools aren’t perfect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000" i="1" dirty="0"/>
              <a:t>* Static application security testing tools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548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Code Issues</a:t>
            </a:r>
          </a:p>
          <a:p>
            <a:pPr>
              <a:buFontTx/>
              <a:buChar char="-"/>
            </a:pPr>
            <a:r>
              <a:rPr lang="en-GB" dirty="0"/>
              <a:t>Passwords hardcoded in code</a:t>
            </a:r>
          </a:p>
          <a:p>
            <a:pPr>
              <a:buFontTx/>
              <a:buChar char="-"/>
            </a:pPr>
            <a:r>
              <a:rPr lang="en-GB" dirty="0"/>
              <a:t>Lack of normalisation of inputs &amp; character handling</a:t>
            </a:r>
          </a:p>
          <a:p>
            <a:pPr>
              <a:buFontTx/>
              <a:buChar char="-"/>
            </a:pPr>
            <a:r>
              <a:rPr lang="en-GB" b="1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5030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ody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f7df9b7-97a3-446c-a44e-dbae37ef0b61">
      <UserInfo>
        <DisplayName>Pablo Guilamo</DisplayName>
        <AccountId>61</AccountId>
        <AccountType/>
      </UserInfo>
      <UserInfo>
        <DisplayName>Peter Hunter</DisplayName>
        <AccountId>75</AccountId>
        <AccountType/>
      </UserInfo>
      <UserInfo>
        <DisplayName>Anthony McKale</DisplayName>
        <AccountId>71</AccountId>
        <AccountType/>
      </UserInfo>
      <UserInfo>
        <DisplayName>Vinaya Sheshadri</DisplayName>
        <AccountId>28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447F902261540A0BCD951FD3F92EF" ma:contentTypeVersion="4" ma:contentTypeDescription="Create a new document." ma:contentTypeScope="" ma:versionID="b9f772cfc5a5523b406171db4f1c45a3">
  <xsd:schema xmlns:xsd="http://www.w3.org/2001/XMLSchema" xmlns:xs="http://www.w3.org/2001/XMLSchema" xmlns:p="http://schemas.microsoft.com/office/2006/metadata/properties" xmlns:ns2="9f7df9b7-97a3-446c-a44e-dbae37ef0b61" xmlns:ns3="367f9480-5eac-4e72-9c26-27db9ea456de" targetNamespace="http://schemas.microsoft.com/office/2006/metadata/properties" ma:root="true" ma:fieldsID="8662f545ac4e6d76ae152737cbae72ec" ns2:_="" ns3:_="">
    <xsd:import namespace="9f7df9b7-97a3-446c-a44e-dbae37ef0b61"/>
    <xsd:import namespace="367f9480-5eac-4e72-9c26-27db9ea456d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df9b7-97a3-446c-a44e-dbae37ef0b6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7f9480-5eac-4e72-9c26-27db9ea456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58AFD5-0CE3-4290-B697-70AF88112F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25B32D-596C-4132-837C-754E77CD78EC}">
  <ds:schemaRefs>
    <ds:schemaRef ds:uri="http://purl.org/dc/terms/"/>
    <ds:schemaRef ds:uri="http://purl.org/dc/dcmitype/"/>
    <ds:schemaRef ds:uri="367f9480-5eac-4e72-9c26-27db9ea456de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9f7df9b7-97a3-446c-a44e-dbae37ef0b61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46C635A-0358-4331-BA94-DF9F35F219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df9b7-97a3-446c-a44e-dbae37ef0b61"/>
    <ds:schemaRef ds:uri="367f9480-5eac-4e72-9c26-27db9ea456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3536</TotalTime>
  <Words>3377</Words>
  <Application>Microsoft Office PowerPoint</Application>
  <PresentationFormat>Widescreen</PresentationFormat>
  <Paragraphs>650</Paragraphs>
  <Slides>106</Slides>
  <Notes>55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Open Sans</vt:lpstr>
      <vt:lpstr>Calibri</vt:lpstr>
      <vt:lpstr>Arial</vt:lpstr>
      <vt:lpstr>Body Slides</vt:lpstr>
      <vt:lpstr>Title Slides</vt:lpstr>
      <vt:lpstr>PowerPoint Presentation</vt:lpstr>
      <vt:lpstr>Topics</vt:lpstr>
      <vt:lpstr>Topics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Dependencies</vt:lpstr>
      <vt:lpstr>Dependencies</vt:lpstr>
      <vt:lpstr>Dependency Issue Overview</vt:lpstr>
      <vt:lpstr>Dependency Issue Overview</vt:lpstr>
      <vt:lpstr>Dependencies Inventory / Audit</vt:lpstr>
      <vt:lpstr>Dependency Issue Overview</vt:lpstr>
      <vt:lpstr>Dependencies License poisoning</vt:lpstr>
      <vt:lpstr>Dependencies Licensing conditions</vt:lpstr>
      <vt:lpstr>Dependency Issue Overview</vt:lpstr>
      <vt:lpstr>Dependencies Software Flaws</vt:lpstr>
      <vt:lpstr>Dependencies Software Flaws Gotcha</vt:lpstr>
      <vt:lpstr>Dependencies Software Flaws Example Log4J</vt:lpstr>
      <vt:lpstr>Dependencies Software Flaws Example Node</vt:lpstr>
      <vt:lpstr>Dependency Issue Overview</vt:lpstr>
      <vt:lpstr>Dependencies Supply chain attacks  </vt:lpstr>
      <vt:lpstr>Dependencies Supply chain attacks</vt:lpstr>
      <vt:lpstr>Dependencies Supply chain attacks Consequences</vt:lpstr>
      <vt:lpstr>Dependencies Software Flaws Example Node</vt:lpstr>
      <vt:lpstr>Dependencies Recent Supply chain attacks</vt:lpstr>
      <vt:lpstr>PowerPoint Presentation</vt:lpstr>
      <vt:lpstr>User Code</vt:lpstr>
      <vt:lpstr>User Code Hardcoded Passwords</vt:lpstr>
      <vt:lpstr>Modern Security Solutions Lack of normalisation of inputs  </vt:lpstr>
      <vt:lpstr>User Code Insecure special character/element handling </vt:lpstr>
      <vt:lpstr>User Code Insecure library configuration  </vt:lpstr>
      <vt:lpstr>Questions</vt:lpstr>
      <vt:lpstr>PowerPoint Presentation</vt:lpstr>
      <vt:lpstr>Modern Security Solutions Problem List</vt:lpstr>
      <vt:lpstr>Modern Security Solutions Problem List</vt:lpstr>
      <vt:lpstr>Modern Security Solutions Lack of software inventory </vt:lpstr>
      <vt:lpstr>Modern Security Solutions SBOM gotchas </vt:lpstr>
      <vt:lpstr>Modern Security Solutions Problem List</vt:lpstr>
      <vt:lpstr>Modern Security Solutions Dependency Licensing  </vt:lpstr>
      <vt:lpstr>Modern Security Solutions Problem List</vt:lpstr>
      <vt:lpstr>Modern Security Solutions Dependency vulnerabilities / supply chain attacks  </vt:lpstr>
      <vt:lpstr>Modern Security Solutions SCA Gotchas  </vt:lpstr>
      <vt:lpstr>Modern Security Solutions Dependency Recap</vt:lpstr>
      <vt:lpstr>Modern Security Solutions Problem List</vt:lpstr>
      <vt:lpstr>Modern Security Solutions Problem List</vt:lpstr>
      <vt:lpstr>Modern Security Solutions Passwords hardcoded in code  </vt:lpstr>
      <vt:lpstr>Modern Security Solutions Problem List</vt:lpstr>
      <vt:lpstr>Modern Security Solutions Normalisation of inputs / Insecure special character handling  </vt:lpstr>
      <vt:lpstr>Modern Security Solutions Problem List</vt:lpstr>
      <vt:lpstr>Modern Security Solutions Insecure library configuration</vt:lpstr>
      <vt:lpstr>Modern Security Solutions User Code Solutions</vt:lpstr>
      <vt:lpstr>Modern Security Solutions Full Problem / Solution List</vt:lpstr>
      <vt:lpstr>Questions: Security Problems and Solutions 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Hannaford</dc:creator>
  <cp:lastModifiedBy>Anthony McKale</cp:lastModifiedBy>
  <cp:revision>27</cp:revision>
  <dcterms:created xsi:type="dcterms:W3CDTF">2020-04-16T10:42:13Z</dcterms:created>
  <dcterms:modified xsi:type="dcterms:W3CDTF">2022-04-06T07:19:19Z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0x01010037B447F902261540A0BCD951FD3F92EF</vt:lpwstr>
  </property>
</Properties>
</file>